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4"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10691800" cx="7559675"/>
  <p:notesSz cx="7559675" cy="10691800"/>
  <p:embeddedFontLst>
    <p:embeddedFont>
      <p:font typeface="Poppi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2" roundtripDataSignature="AMtx7mhz0qOHLq57WPhZbrpSY+Swwov9i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07B750-9DB8-4BAD-B39D-407D9D2EFB5E}">
  <a:tblStyle styleId="{5A07B750-9DB8-4BAD-B39D-407D9D2EFB5E}"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Poppins-italic.fntdata"/><Relationship Id="rId11" Type="http://schemas.openxmlformats.org/officeDocument/2006/relationships/slide" Target="slides/slide4.xml"/><Relationship Id="rId22" Type="http://customschemas.google.com/relationships/presentationmetadata" Target="metadata"/><Relationship Id="rId10" Type="http://schemas.openxmlformats.org/officeDocument/2006/relationships/slide" Target="slides/slide3.xml"/><Relationship Id="rId21" Type="http://schemas.openxmlformats.org/officeDocument/2006/relationships/font" Target="fonts/Poppins-boldItalic.fntdata"/><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2.xml"/><Relationship Id="rId19" Type="http://schemas.openxmlformats.org/officeDocument/2006/relationships/font" Target="fonts/Poppins-bold.fntdata"/><Relationship Id="rId6" Type="http://schemas.openxmlformats.org/officeDocument/2006/relationships/slideMaster" Target="slideMasters/slideMaster3.xml"/><Relationship Id="rId18" Type="http://schemas.openxmlformats.org/officeDocument/2006/relationships/font" Target="fonts/Poppins-regular.fntdata"/><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2.png>
</file>

<file path=ppt/media/image21.png>
</file>

<file path=ppt/media/image22.png>
</file>

<file path=ppt/media/image23.png>
</file>

<file path=ppt/media/image24.png>
</file>

<file path=ppt/media/image25.png>
</file>

<file path=ppt/media/image27.png>
</file>

<file path=ppt/media/image28.png>
</file>

<file path=ppt/media/image3.png>
</file>

<file path=ppt/media/image31.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217014"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5dfca499f7_0_44:notes"/>
          <p:cNvSpPr/>
          <p:nvPr>
            <p:ph idx="2" type="sldImg"/>
          </p:nvPr>
        </p:nvSpPr>
        <p:spPr>
          <a:xfrm>
            <a:off x="2216948" y="685787"/>
            <a:ext cx="2424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25dfca499f7_0_44:notes"/>
          <p:cNvSpPr txBox="1"/>
          <p:nvPr>
            <p:ph idx="1" type="body"/>
          </p:nvPr>
        </p:nvSpPr>
        <p:spPr>
          <a:xfrm>
            <a:off x="685771" y="4343319"/>
            <a:ext cx="54861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5dfca499f7_0_52:notes"/>
          <p:cNvSpPr/>
          <p:nvPr>
            <p:ph idx="2" type="sldImg"/>
          </p:nvPr>
        </p:nvSpPr>
        <p:spPr>
          <a:xfrm>
            <a:off x="2216948" y="685787"/>
            <a:ext cx="2424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5dfca499f7_0_52:notes"/>
          <p:cNvSpPr txBox="1"/>
          <p:nvPr>
            <p:ph idx="1" type="body"/>
          </p:nvPr>
        </p:nvSpPr>
        <p:spPr>
          <a:xfrm>
            <a:off x="685771" y="4343319"/>
            <a:ext cx="54861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bb44ab266_0_61:notes"/>
          <p:cNvSpPr/>
          <p:nvPr>
            <p:ph idx="2" type="sldImg"/>
          </p:nvPr>
        </p:nvSpPr>
        <p:spPr>
          <a:xfrm>
            <a:off x="2217738" y="685800"/>
            <a:ext cx="2424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5bb44ab266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bb44ab266_0_56:notes"/>
          <p:cNvSpPr/>
          <p:nvPr>
            <p:ph idx="2" type="sldImg"/>
          </p:nvPr>
        </p:nvSpPr>
        <p:spPr>
          <a:xfrm>
            <a:off x="2216948" y="685787"/>
            <a:ext cx="2424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5bb44ab266_0_56:notes"/>
          <p:cNvSpPr txBox="1"/>
          <p:nvPr>
            <p:ph idx="1" type="body"/>
          </p:nvPr>
        </p:nvSpPr>
        <p:spPr>
          <a:xfrm>
            <a:off x="685771" y="4343319"/>
            <a:ext cx="54861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9327c62c43_0_0:notes"/>
          <p:cNvSpPr/>
          <p:nvPr>
            <p:ph idx="2" type="sldImg"/>
          </p:nvPr>
        </p:nvSpPr>
        <p:spPr>
          <a:xfrm>
            <a:off x="2217738" y="685800"/>
            <a:ext cx="2424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29327c62c4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9327c62c43_0_66:notes"/>
          <p:cNvSpPr/>
          <p:nvPr>
            <p:ph idx="2" type="sldImg"/>
          </p:nvPr>
        </p:nvSpPr>
        <p:spPr>
          <a:xfrm>
            <a:off x="2217738" y="685800"/>
            <a:ext cx="2424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29327c62c43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5dfca499f7_0_202:notes"/>
          <p:cNvSpPr/>
          <p:nvPr>
            <p:ph idx="2" type="sldImg"/>
          </p:nvPr>
        </p:nvSpPr>
        <p:spPr>
          <a:xfrm>
            <a:off x="2216948" y="685787"/>
            <a:ext cx="2424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5dfca499f7_0_202:notes"/>
          <p:cNvSpPr txBox="1"/>
          <p:nvPr>
            <p:ph idx="1" type="body"/>
          </p:nvPr>
        </p:nvSpPr>
        <p:spPr>
          <a:xfrm>
            <a:off x="685771" y="4343319"/>
            <a:ext cx="54861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 Id="rId3" Type="http://schemas.openxmlformats.org/officeDocument/2006/relationships/image" Target="../media/image9.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2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9.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p:cSld name="CUSTOM_2">
    <p:bg>
      <p:bgPr>
        <a:solidFill>
          <a:srgbClr val="EEEEEE"/>
        </a:solidFill>
      </p:bgPr>
    </p:bg>
    <p:spTree>
      <p:nvGrpSpPr>
        <p:cNvPr id="6" name="Shape 6"/>
        <p:cNvGrpSpPr/>
        <p:nvPr/>
      </p:nvGrpSpPr>
      <p:grpSpPr>
        <a:xfrm>
          <a:off x="0" y="0"/>
          <a:ext cx="0" cy="0"/>
          <a:chOff x="0" y="0"/>
          <a:chExt cx="0" cy="0"/>
        </a:xfrm>
      </p:grpSpPr>
      <p:pic>
        <p:nvPicPr>
          <p:cNvPr id="7" name="Google Shape;7;p9"/>
          <p:cNvPicPr preferRelativeResize="0"/>
          <p:nvPr/>
        </p:nvPicPr>
        <p:blipFill>
          <a:blip r:embed="rId2">
            <a:alphaModFix/>
          </a:blip>
          <a:stretch>
            <a:fillRect/>
          </a:stretch>
        </p:blipFill>
        <p:spPr>
          <a:xfrm>
            <a:off x="93600" y="93600"/>
            <a:ext cx="7362000" cy="10476001"/>
          </a:xfrm>
          <a:prstGeom prst="rect">
            <a:avLst/>
          </a:prstGeom>
          <a:noFill/>
          <a:ln>
            <a:noFill/>
          </a:ln>
        </p:spPr>
      </p:pic>
      <p:pic>
        <p:nvPicPr>
          <p:cNvPr id="8" name="Google Shape;8;p9"/>
          <p:cNvPicPr preferRelativeResize="0"/>
          <p:nvPr/>
        </p:nvPicPr>
        <p:blipFill rotWithShape="1">
          <a:blip r:embed="rId3">
            <a:alphaModFix/>
          </a:blip>
          <a:srcRect b="426" l="0" r="0" t="426"/>
          <a:stretch/>
        </p:blipFill>
        <p:spPr>
          <a:xfrm>
            <a:off x="93600" y="93600"/>
            <a:ext cx="7362000" cy="10476001"/>
          </a:xfrm>
          <a:prstGeom prst="rect">
            <a:avLst/>
          </a:prstGeom>
          <a:noFill/>
          <a:ln>
            <a:noFill/>
          </a:ln>
        </p:spPr>
      </p:pic>
      <p:pic>
        <p:nvPicPr>
          <p:cNvPr id="9" name="Google Shape;9;p9"/>
          <p:cNvPicPr preferRelativeResize="0"/>
          <p:nvPr/>
        </p:nvPicPr>
        <p:blipFill>
          <a:blip r:embed="rId4">
            <a:alphaModFix/>
          </a:blip>
          <a:stretch>
            <a:fillRect/>
          </a:stretch>
        </p:blipFill>
        <p:spPr>
          <a:xfrm>
            <a:off x="432000" y="399600"/>
            <a:ext cx="1164107" cy="365675"/>
          </a:xfrm>
          <a:prstGeom prst="rect">
            <a:avLst/>
          </a:prstGeom>
          <a:noFill/>
          <a:ln>
            <a:noFill/>
          </a:ln>
        </p:spPr>
      </p:pic>
      <p:sp>
        <p:nvSpPr>
          <p:cNvPr id="10" name="Google Shape;10;p9"/>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9"/>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1">
  <p:cSld name="DEFAULT_1">
    <p:bg>
      <p:bgPr>
        <a:solidFill>
          <a:srgbClr val="EEEEEE"/>
        </a:solidFill>
      </p:bgPr>
    </p:bg>
    <p:spTree>
      <p:nvGrpSpPr>
        <p:cNvPr id="54" name="Shape 54"/>
        <p:cNvGrpSpPr/>
        <p:nvPr/>
      </p:nvGrpSpPr>
      <p:grpSpPr>
        <a:xfrm>
          <a:off x="0" y="0"/>
          <a:ext cx="0" cy="0"/>
          <a:chOff x="0" y="0"/>
          <a:chExt cx="0" cy="0"/>
        </a:xfrm>
      </p:grpSpPr>
      <p:pic>
        <p:nvPicPr>
          <p:cNvPr id="55" name="Google Shape;55;g25dfca499f7_0_83"/>
          <p:cNvPicPr preferRelativeResize="0"/>
          <p:nvPr/>
        </p:nvPicPr>
        <p:blipFill>
          <a:blip r:embed="rId2">
            <a:alphaModFix/>
          </a:blip>
          <a:stretch>
            <a:fillRect/>
          </a:stretch>
        </p:blipFill>
        <p:spPr>
          <a:xfrm>
            <a:off x="93596" y="93598"/>
            <a:ext cx="7361683" cy="10475551"/>
          </a:xfrm>
          <a:prstGeom prst="rect">
            <a:avLst/>
          </a:prstGeom>
          <a:noFill/>
          <a:ln>
            <a:noFill/>
          </a:ln>
        </p:spPr>
      </p:pic>
      <p:pic>
        <p:nvPicPr>
          <p:cNvPr id="56" name="Google Shape;56;g25dfca499f7_0_83"/>
          <p:cNvPicPr preferRelativeResize="0"/>
          <p:nvPr/>
        </p:nvPicPr>
        <p:blipFill>
          <a:blip r:embed="rId3">
            <a:alphaModFix/>
          </a:blip>
          <a:stretch>
            <a:fillRect/>
          </a:stretch>
        </p:blipFill>
        <p:spPr>
          <a:xfrm>
            <a:off x="431981" y="399593"/>
            <a:ext cx="1164058" cy="365660"/>
          </a:xfrm>
          <a:prstGeom prst="rect">
            <a:avLst/>
          </a:prstGeom>
          <a:noFill/>
          <a:ln>
            <a:noFill/>
          </a:ln>
        </p:spPr>
      </p:pic>
      <p:sp>
        <p:nvSpPr>
          <p:cNvPr id="57" name="Google Shape;57;g25dfca499f7_0_83"/>
          <p:cNvSpPr/>
          <p:nvPr/>
        </p:nvSpPr>
        <p:spPr>
          <a:xfrm>
            <a:off x="6875704" y="417017"/>
            <a:ext cx="261600" cy="261600"/>
          </a:xfrm>
          <a:prstGeom prst="roundRect">
            <a:avLst>
              <a:gd fmla="val 6707" name="adj"/>
            </a:avLst>
          </a:prstGeom>
          <a:solidFill>
            <a:srgbClr val="17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25dfca499f7_0_83"/>
          <p:cNvSpPr txBox="1"/>
          <p:nvPr/>
        </p:nvSpPr>
        <p:spPr>
          <a:xfrm>
            <a:off x="6828906" y="417017"/>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FFFFFF"/>
                </a:solidFill>
                <a:latin typeface="Poppins"/>
                <a:ea typeface="Poppins"/>
                <a:cs typeface="Poppins"/>
                <a:sym typeface="Poppins"/>
              </a:rPr>
              <a:t>‹#›</a:t>
            </a:fld>
            <a:endParaRPr b="1" sz="1000">
              <a:solidFill>
                <a:srgbClr val="FFFFFF"/>
              </a:solidFill>
              <a:latin typeface="Poppins"/>
              <a:ea typeface="Poppins"/>
              <a:cs typeface="Poppins"/>
              <a:sym typeface="Poppi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p:cSld name="CUSTOM_2">
    <p:bg>
      <p:bgPr>
        <a:solidFill>
          <a:srgbClr val="EEEEEE"/>
        </a:solidFill>
      </p:bgPr>
    </p:bg>
    <p:spTree>
      <p:nvGrpSpPr>
        <p:cNvPr id="60" name="Shape 60"/>
        <p:cNvGrpSpPr/>
        <p:nvPr/>
      </p:nvGrpSpPr>
      <p:grpSpPr>
        <a:xfrm>
          <a:off x="0" y="0"/>
          <a:ext cx="0" cy="0"/>
          <a:chOff x="0" y="0"/>
          <a:chExt cx="0" cy="0"/>
        </a:xfrm>
      </p:grpSpPr>
      <p:pic>
        <p:nvPicPr>
          <p:cNvPr id="61" name="Google Shape;61;g25dfca499f7_0_209"/>
          <p:cNvPicPr preferRelativeResize="0"/>
          <p:nvPr/>
        </p:nvPicPr>
        <p:blipFill>
          <a:blip r:embed="rId2">
            <a:alphaModFix/>
          </a:blip>
          <a:stretch>
            <a:fillRect/>
          </a:stretch>
        </p:blipFill>
        <p:spPr>
          <a:xfrm>
            <a:off x="93600" y="93600"/>
            <a:ext cx="7361822" cy="10475745"/>
          </a:xfrm>
          <a:prstGeom prst="rect">
            <a:avLst/>
          </a:prstGeom>
          <a:noFill/>
          <a:ln>
            <a:noFill/>
          </a:ln>
        </p:spPr>
      </p:pic>
      <p:pic>
        <p:nvPicPr>
          <p:cNvPr id="62" name="Google Shape;62;g25dfca499f7_0_209"/>
          <p:cNvPicPr preferRelativeResize="0"/>
          <p:nvPr/>
        </p:nvPicPr>
        <p:blipFill rotWithShape="1">
          <a:blip r:embed="rId3">
            <a:alphaModFix/>
          </a:blip>
          <a:srcRect b="426" l="0" r="0" t="426"/>
          <a:stretch/>
        </p:blipFill>
        <p:spPr>
          <a:xfrm>
            <a:off x="93600" y="93600"/>
            <a:ext cx="7361822" cy="10475745"/>
          </a:xfrm>
          <a:prstGeom prst="rect">
            <a:avLst/>
          </a:prstGeom>
          <a:noFill/>
          <a:ln>
            <a:noFill/>
          </a:ln>
        </p:spPr>
      </p:pic>
      <p:sp>
        <p:nvSpPr>
          <p:cNvPr id="63" name="Google Shape;63;g25dfca499f7_0_209"/>
          <p:cNvSpPr/>
          <p:nvPr/>
        </p:nvSpPr>
        <p:spPr>
          <a:xfrm>
            <a:off x="1800000" y="471600"/>
            <a:ext cx="1789500" cy="267000"/>
          </a:xfrm>
          <a:prstGeom prst="rect">
            <a:avLst/>
          </a:prstGeom>
          <a:noFill/>
          <a:ln>
            <a:noFill/>
          </a:ln>
        </p:spPr>
        <p:txBody>
          <a:bodyPr anchorCtr="0" anchor="ctr" bIns="0" lIns="0" spcFirstLastPara="1" rIns="0" wrap="square" tIns="0">
            <a:noAutofit/>
          </a:bodyPr>
          <a:lstStyle/>
          <a:p>
            <a:pPr indent="0" lvl="0" marL="0" marR="0" rtl="0" algn="l">
              <a:lnSpc>
                <a:spcPct val="85047"/>
              </a:lnSpc>
              <a:spcBef>
                <a:spcPts val="0"/>
              </a:spcBef>
              <a:spcAft>
                <a:spcPts val="0"/>
              </a:spcAft>
              <a:buClr>
                <a:srgbClr val="000000"/>
              </a:buClr>
              <a:buSzPts val="1400"/>
              <a:buFont typeface="Arial"/>
              <a:buNone/>
            </a:pPr>
            <a:r>
              <a:rPr b="1" i="0" lang="en-GB" sz="1000" u="none" cap="none" strike="noStrike">
                <a:solidFill>
                  <a:srgbClr val="E8FF8C"/>
                </a:solidFill>
                <a:latin typeface="Poppins"/>
                <a:ea typeface="Poppins"/>
                <a:cs typeface="Poppins"/>
                <a:sym typeface="Poppins"/>
              </a:rPr>
              <a:t>Confidential</a:t>
            </a:r>
            <a:endParaRPr b="1" i="0" sz="1000" u="none" cap="none" strike="noStrike">
              <a:solidFill>
                <a:srgbClr val="E8FF8C"/>
              </a:solidFill>
              <a:latin typeface="Poppins"/>
              <a:ea typeface="Poppins"/>
              <a:cs typeface="Poppins"/>
              <a:sym typeface="Poppins"/>
            </a:endParaRPr>
          </a:p>
        </p:txBody>
      </p:sp>
      <p:pic>
        <p:nvPicPr>
          <p:cNvPr id="64" name="Google Shape;64;g25dfca499f7_0_209"/>
          <p:cNvPicPr preferRelativeResize="0"/>
          <p:nvPr/>
        </p:nvPicPr>
        <p:blipFill>
          <a:blip r:embed="rId4">
            <a:alphaModFix/>
          </a:blip>
          <a:stretch>
            <a:fillRect/>
          </a:stretch>
        </p:blipFill>
        <p:spPr>
          <a:xfrm>
            <a:off x="432000" y="399600"/>
            <a:ext cx="1164080" cy="365667"/>
          </a:xfrm>
          <a:prstGeom prst="rect">
            <a:avLst/>
          </a:prstGeom>
          <a:noFill/>
          <a:ln>
            <a:noFill/>
          </a:ln>
        </p:spPr>
      </p:pic>
      <p:sp>
        <p:nvSpPr>
          <p:cNvPr id="65" name="Google Shape;65;g25dfca499f7_0_209"/>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g25dfca499f7_0_209"/>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bg>
      <p:bgPr>
        <a:solidFill>
          <a:srgbClr val="EEEEEE"/>
        </a:solidFill>
      </p:bgPr>
    </p:bg>
    <p:spTree>
      <p:nvGrpSpPr>
        <p:cNvPr id="67" name="Shape 67"/>
        <p:cNvGrpSpPr/>
        <p:nvPr/>
      </p:nvGrpSpPr>
      <p:grpSpPr>
        <a:xfrm>
          <a:off x="0" y="0"/>
          <a:ext cx="0" cy="0"/>
          <a:chOff x="0" y="0"/>
          <a:chExt cx="0" cy="0"/>
        </a:xfrm>
      </p:grpSpPr>
      <p:pic>
        <p:nvPicPr>
          <p:cNvPr id="68" name="Google Shape;68;g25dfca499f7_0_216"/>
          <p:cNvPicPr preferRelativeResize="0"/>
          <p:nvPr/>
        </p:nvPicPr>
        <p:blipFill rotWithShape="1">
          <a:blip r:embed="rId2">
            <a:alphaModFix/>
          </a:blip>
          <a:srcRect b="426" l="0" r="0" t="426"/>
          <a:stretch/>
        </p:blipFill>
        <p:spPr>
          <a:xfrm>
            <a:off x="93600" y="93600"/>
            <a:ext cx="7361822" cy="10475745"/>
          </a:xfrm>
          <a:prstGeom prst="rect">
            <a:avLst/>
          </a:prstGeom>
          <a:noFill/>
          <a:ln>
            <a:noFill/>
          </a:ln>
        </p:spPr>
      </p:pic>
      <p:sp>
        <p:nvSpPr>
          <p:cNvPr id="69" name="Google Shape;69;g25dfca499f7_0_216"/>
          <p:cNvSpPr/>
          <p:nvPr/>
        </p:nvSpPr>
        <p:spPr>
          <a:xfrm>
            <a:off x="1800000" y="471600"/>
            <a:ext cx="1789500" cy="267000"/>
          </a:xfrm>
          <a:prstGeom prst="rect">
            <a:avLst/>
          </a:prstGeom>
          <a:noFill/>
          <a:ln>
            <a:noFill/>
          </a:ln>
        </p:spPr>
        <p:txBody>
          <a:bodyPr anchorCtr="0" anchor="ctr" bIns="0" lIns="0" spcFirstLastPara="1" rIns="0" wrap="square" tIns="0">
            <a:noAutofit/>
          </a:bodyPr>
          <a:lstStyle/>
          <a:p>
            <a:pPr indent="0" lvl="0" marL="0" marR="0" rtl="0" algn="l">
              <a:lnSpc>
                <a:spcPct val="85047"/>
              </a:lnSpc>
              <a:spcBef>
                <a:spcPts val="0"/>
              </a:spcBef>
              <a:spcAft>
                <a:spcPts val="0"/>
              </a:spcAft>
              <a:buClr>
                <a:srgbClr val="000000"/>
              </a:buClr>
              <a:buSzPts val="1400"/>
              <a:buFont typeface="Arial"/>
              <a:buNone/>
            </a:pPr>
            <a:r>
              <a:rPr b="1" i="0" lang="en-GB" sz="1000" u="none" cap="none" strike="noStrike">
                <a:solidFill>
                  <a:srgbClr val="E8FF8C"/>
                </a:solidFill>
                <a:latin typeface="Poppins"/>
                <a:ea typeface="Poppins"/>
                <a:cs typeface="Poppins"/>
                <a:sym typeface="Poppins"/>
              </a:rPr>
              <a:t>Confidential</a:t>
            </a:r>
            <a:endParaRPr b="1" i="0" sz="1000" u="none" cap="none" strike="noStrike">
              <a:solidFill>
                <a:srgbClr val="E8FF8C"/>
              </a:solidFill>
              <a:latin typeface="Poppins"/>
              <a:ea typeface="Poppins"/>
              <a:cs typeface="Poppins"/>
              <a:sym typeface="Poppins"/>
            </a:endParaRPr>
          </a:p>
        </p:txBody>
      </p:sp>
      <p:pic>
        <p:nvPicPr>
          <p:cNvPr id="70" name="Google Shape;70;g25dfca499f7_0_216"/>
          <p:cNvPicPr preferRelativeResize="0"/>
          <p:nvPr/>
        </p:nvPicPr>
        <p:blipFill>
          <a:blip r:embed="rId3">
            <a:alphaModFix/>
          </a:blip>
          <a:stretch>
            <a:fillRect/>
          </a:stretch>
        </p:blipFill>
        <p:spPr>
          <a:xfrm>
            <a:off x="432000" y="399600"/>
            <a:ext cx="1164080" cy="365667"/>
          </a:xfrm>
          <a:prstGeom prst="rect">
            <a:avLst/>
          </a:prstGeom>
          <a:noFill/>
          <a:ln>
            <a:noFill/>
          </a:ln>
        </p:spPr>
      </p:pic>
      <p:sp>
        <p:nvSpPr>
          <p:cNvPr id="71" name="Google Shape;71;g25dfca499f7_0_216"/>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g25dfca499f7_0_216"/>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4">
  <p:cSld name="CUSTOM_5">
    <p:bg>
      <p:bgPr>
        <a:solidFill>
          <a:srgbClr val="EEEEEE"/>
        </a:solidFill>
      </p:bgPr>
    </p:bg>
    <p:spTree>
      <p:nvGrpSpPr>
        <p:cNvPr id="73" name="Shape 73"/>
        <p:cNvGrpSpPr/>
        <p:nvPr/>
      </p:nvGrpSpPr>
      <p:grpSpPr>
        <a:xfrm>
          <a:off x="0" y="0"/>
          <a:ext cx="0" cy="0"/>
          <a:chOff x="0" y="0"/>
          <a:chExt cx="0" cy="0"/>
        </a:xfrm>
      </p:grpSpPr>
      <p:pic>
        <p:nvPicPr>
          <p:cNvPr id="74" name="Google Shape;74;g25dfca499f7_0_222"/>
          <p:cNvPicPr preferRelativeResize="0"/>
          <p:nvPr/>
        </p:nvPicPr>
        <p:blipFill rotWithShape="1">
          <a:blip r:embed="rId2">
            <a:alphaModFix/>
          </a:blip>
          <a:srcRect b="426" l="0" r="0" t="426"/>
          <a:stretch/>
        </p:blipFill>
        <p:spPr>
          <a:xfrm>
            <a:off x="93600" y="93600"/>
            <a:ext cx="7361822" cy="10475745"/>
          </a:xfrm>
          <a:prstGeom prst="rect">
            <a:avLst/>
          </a:prstGeom>
          <a:noFill/>
          <a:ln>
            <a:noFill/>
          </a:ln>
        </p:spPr>
      </p:pic>
      <p:sp>
        <p:nvSpPr>
          <p:cNvPr id="75" name="Google Shape;75;g25dfca499f7_0_222"/>
          <p:cNvSpPr/>
          <p:nvPr/>
        </p:nvSpPr>
        <p:spPr>
          <a:xfrm>
            <a:off x="1800000" y="471600"/>
            <a:ext cx="1789500" cy="267000"/>
          </a:xfrm>
          <a:prstGeom prst="rect">
            <a:avLst/>
          </a:prstGeom>
          <a:noFill/>
          <a:ln>
            <a:noFill/>
          </a:ln>
        </p:spPr>
        <p:txBody>
          <a:bodyPr anchorCtr="0" anchor="ctr" bIns="0" lIns="0" spcFirstLastPara="1" rIns="0" wrap="square" tIns="0">
            <a:noAutofit/>
          </a:bodyPr>
          <a:lstStyle/>
          <a:p>
            <a:pPr indent="0" lvl="0" marL="0" marR="0" rtl="0" algn="l">
              <a:lnSpc>
                <a:spcPct val="85047"/>
              </a:lnSpc>
              <a:spcBef>
                <a:spcPts val="0"/>
              </a:spcBef>
              <a:spcAft>
                <a:spcPts val="0"/>
              </a:spcAft>
              <a:buClr>
                <a:srgbClr val="000000"/>
              </a:buClr>
              <a:buSzPts val="1400"/>
              <a:buFont typeface="Arial"/>
              <a:buNone/>
            </a:pPr>
            <a:r>
              <a:rPr b="1" i="0" lang="en-GB" sz="1000" u="none" cap="none" strike="noStrike">
                <a:solidFill>
                  <a:srgbClr val="E8FF8C"/>
                </a:solidFill>
                <a:latin typeface="Poppins"/>
                <a:ea typeface="Poppins"/>
                <a:cs typeface="Poppins"/>
                <a:sym typeface="Poppins"/>
              </a:rPr>
              <a:t>Confidential</a:t>
            </a:r>
            <a:endParaRPr b="1" i="0" sz="1000" u="none" cap="none" strike="noStrike">
              <a:solidFill>
                <a:srgbClr val="E8FF8C"/>
              </a:solidFill>
              <a:latin typeface="Poppins"/>
              <a:ea typeface="Poppins"/>
              <a:cs typeface="Poppins"/>
              <a:sym typeface="Poppins"/>
            </a:endParaRPr>
          </a:p>
        </p:txBody>
      </p:sp>
      <p:pic>
        <p:nvPicPr>
          <p:cNvPr id="76" name="Google Shape;76;g25dfca499f7_0_222"/>
          <p:cNvPicPr preferRelativeResize="0"/>
          <p:nvPr/>
        </p:nvPicPr>
        <p:blipFill>
          <a:blip r:embed="rId3">
            <a:alphaModFix/>
          </a:blip>
          <a:stretch>
            <a:fillRect/>
          </a:stretch>
        </p:blipFill>
        <p:spPr>
          <a:xfrm>
            <a:off x="432000" y="399600"/>
            <a:ext cx="1164080" cy="365667"/>
          </a:xfrm>
          <a:prstGeom prst="rect">
            <a:avLst/>
          </a:prstGeom>
          <a:noFill/>
          <a:ln>
            <a:noFill/>
          </a:ln>
        </p:spPr>
      </p:pic>
      <p:sp>
        <p:nvSpPr>
          <p:cNvPr id="77" name="Google Shape;77;g25dfca499f7_0_222"/>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g25dfca499f7_0_222"/>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p:cSld name="CUSTOM_3">
    <p:bg>
      <p:bgPr>
        <a:solidFill>
          <a:srgbClr val="EEEEEE"/>
        </a:solidFill>
      </p:bgPr>
    </p:bg>
    <p:spTree>
      <p:nvGrpSpPr>
        <p:cNvPr id="79" name="Shape 79"/>
        <p:cNvGrpSpPr/>
        <p:nvPr/>
      </p:nvGrpSpPr>
      <p:grpSpPr>
        <a:xfrm>
          <a:off x="0" y="0"/>
          <a:ext cx="0" cy="0"/>
          <a:chOff x="0" y="0"/>
          <a:chExt cx="0" cy="0"/>
        </a:xfrm>
      </p:grpSpPr>
      <p:pic>
        <p:nvPicPr>
          <p:cNvPr id="80" name="Google Shape;80;g25dfca499f7_0_228"/>
          <p:cNvPicPr preferRelativeResize="0"/>
          <p:nvPr/>
        </p:nvPicPr>
        <p:blipFill>
          <a:blip r:embed="rId2">
            <a:alphaModFix/>
          </a:blip>
          <a:stretch>
            <a:fillRect/>
          </a:stretch>
        </p:blipFill>
        <p:spPr>
          <a:xfrm>
            <a:off x="93600" y="93600"/>
            <a:ext cx="7361822" cy="10475745"/>
          </a:xfrm>
          <a:prstGeom prst="rect">
            <a:avLst/>
          </a:prstGeom>
          <a:noFill/>
          <a:ln>
            <a:noFill/>
          </a:ln>
        </p:spPr>
      </p:pic>
      <p:sp>
        <p:nvSpPr>
          <p:cNvPr id="81" name="Google Shape;81;g25dfca499f7_0_228"/>
          <p:cNvSpPr/>
          <p:nvPr/>
        </p:nvSpPr>
        <p:spPr>
          <a:xfrm>
            <a:off x="1800000" y="471600"/>
            <a:ext cx="1789500" cy="267000"/>
          </a:xfrm>
          <a:prstGeom prst="rect">
            <a:avLst/>
          </a:prstGeom>
          <a:noFill/>
          <a:ln>
            <a:noFill/>
          </a:ln>
        </p:spPr>
        <p:txBody>
          <a:bodyPr anchorCtr="0" anchor="ctr" bIns="0" lIns="0" spcFirstLastPara="1" rIns="0" wrap="square" tIns="0">
            <a:noAutofit/>
          </a:bodyPr>
          <a:lstStyle/>
          <a:p>
            <a:pPr indent="0" lvl="0" marL="0" marR="0" rtl="0" algn="l">
              <a:lnSpc>
                <a:spcPct val="85047"/>
              </a:lnSpc>
              <a:spcBef>
                <a:spcPts val="0"/>
              </a:spcBef>
              <a:spcAft>
                <a:spcPts val="0"/>
              </a:spcAft>
              <a:buClr>
                <a:srgbClr val="000000"/>
              </a:buClr>
              <a:buSzPts val="1400"/>
              <a:buFont typeface="Arial"/>
              <a:buNone/>
            </a:pPr>
            <a:r>
              <a:rPr b="1" i="0" lang="en-GB" sz="1000" u="none" cap="none" strike="noStrike">
                <a:solidFill>
                  <a:srgbClr val="171B29"/>
                </a:solidFill>
                <a:latin typeface="Poppins"/>
                <a:ea typeface="Poppins"/>
                <a:cs typeface="Poppins"/>
                <a:sym typeface="Poppins"/>
              </a:rPr>
              <a:t>Confidential</a:t>
            </a:r>
            <a:endParaRPr b="1" i="0" sz="1000" u="none" cap="none" strike="noStrike">
              <a:solidFill>
                <a:srgbClr val="171B29"/>
              </a:solidFill>
              <a:latin typeface="Poppins"/>
              <a:ea typeface="Poppins"/>
              <a:cs typeface="Poppins"/>
              <a:sym typeface="Poppins"/>
            </a:endParaRPr>
          </a:p>
        </p:txBody>
      </p:sp>
      <p:pic>
        <p:nvPicPr>
          <p:cNvPr id="82" name="Google Shape;82;g25dfca499f7_0_228"/>
          <p:cNvPicPr preferRelativeResize="0"/>
          <p:nvPr/>
        </p:nvPicPr>
        <p:blipFill>
          <a:blip r:embed="rId3">
            <a:alphaModFix/>
          </a:blip>
          <a:stretch>
            <a:fillRect/>
          </a:stretch>
        </p:blipFill>
        <p:spPr>
          <a:xfrm>
            <a:off x="432000" y="399600"/>
            <a:ext cx="1164080" cy="365667"/>
          </a:xfrm>
          <a:prstGeom prst="rect">
            <a:avLst/>
          </a:prstGeom>
          <a:noFill/>
          <a:ln>
            <a:noFill/>
          </a:ln>
        </p:spPr>
      </p:pic>
      <p:sp>
        <p:nvSpPr>
          <p:cNvPr id="83" name="Google Shape;83;g25dfca499f7_0_228"/>
          <p:cNvSpPr/>
          <p:nvPr/>
        </p:nvSpPr>
        <p:spPr>
          <a:xfrm>
            <a:off x="6876000" y="417025"/>
            <a:ext cx="261600" cy="261600"/>
          </a:xfrm>
          <a:prstGeom prst="roundRect">
            <a:avLst>
              <a:gd fmla="val 6707" name="adj"/>
            </a:avLst>
          </a:prstGeom>
          <a:solidFill>
            <a:srgbClr val="17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g25dfca499f7_0_228"/>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FFFFFF"/>
                </a:solidFill>
                <a:latin typeface="Poppins"/>
                <a:ea typeface="Poppins"/>
                <a:cs typeface="Poppins"/>
                <a:sym typeface="Poppins"/>
              </a:rPr>
              <a:t>‹#›</a:t>
            </a:fld>
            <a:endParaRPr b="1" sz="1000">
              <a:solidFill>
                <a:srgbClr val="FFFFFF"/>
              </a:solidFill>
              <a:latin typeface="Poppins"/>
              <a:ea typeface="Poppins"/>
              <a:cs typeface="Poppins"/>
              <a:sym typeface="Poppi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1">
  <p:cSld name="CUSTOM_3_1">
    <p:bg>
      <p:bgPr>
        <a:solidFill>
          <a:srgbClr val="EEEEEE"/>
        </a:solidFill>
      </p:bgPr>
    </p:bg>
    <p:spTree>
      <p:nvGrpSpPr>
        <p:cNvPr id="85" name="Shape 85"/>
        <p:cNvGrpSpPr/>
        <p:nvPr/>
      </p:nvGrpSpPr>
      <p:grpSpPr>
        <a:xfrm>
          <a:off x="0" y="0"/>
          <a:ext cx="0" cy="0"/>
          <a:chOff x="0" y="0"/>
          <a:chExt cx="0" cy="0"/>
        </a:xfrm>
      </p:grpSpPr>
      <p:pic>
        <p:nvPicPr>
          <p:cNvPr id="86" name="Google Shape;86;g25dfca499f7_0_234"/>
          <p:cNvPicPr preferRelativeResize="0"/>
          <p:nvPr/>
        </p:nvPicPr>
        <p:blipFill>
          <a:blip r:embed="rId2">
            <a:alphaModFix/>
          </a:blip>
          <a:stretch>
            <a:fillRect/>
          </a:stretch>
        </p:blipFill>
        <p:spPr>
          <a:xfrm>
            <a:off x="93600" y="93600"/>
            <a:ext cx="7361822" cy="10475745"/>
          </a:xfrm>
          <a:prstGeom prst="rect">
            <a:avLst/>
          </a:prstGeom>
          <a:noFill/>
          <a:ln>
            <a:noFill/>
          </a:ln>
        </p:spPr>
      </p:pic>
      <p:sp>
        <p:nvSpPr>
          <p:cNvPr id="87" name="Google Shape;87;g25dfca499f7_0_234"/>
          <p:cNvSpPr/>
          <p:nvPr/>
        </p:nvSpPr>
        <p:spPr>
          <a:xfrm>
            <a:off x="1800000" y="471600"/>
            <a:ext cx="1789500" cy="267000"/>
          </a:xfrm>
          <a:prstGeom prst="rect">
            <a:avLst/>
          </a:prstGeom>
          <a:noFill/>
          <a:ln>
            <a:noFill/>
          </a:ln>
        </p:spPr>
        <p:txBody>
          <a:bodyPr anchorCtr="0" anchor="ctr" bIns="0" lIns="0" spcFirstLastPara="1" rIns="0" wrap="square" tIns="0">
            <a:noAutofit/>
          </a:bodyPr>
          <a:lstStyle/>
          <a:p>
            <a:pPr indent="0" lvl="0" marL="0" marR="0" rtl="0" algn="l">
              <a:lnSpc>
                <a:spcPct val="85047"/>
              </a:lnSpc>
              <a:spcBef>
                <a:spcPts val="0"/>
              </a:spcBef>
              <a:spcAft>
                <a:spcPts val="0"/>
              </a:spcAft>
              <a:buClr>
                <a:srgbClr val="000000"/>
              </a:buClr>
              <a:buSzPts val="1400"/>
              <a:buFont typeface="Arial"/>
              <a:buNone/>
            </a:pPr>
            <a:r>
              <a:rPr b="1" i="0" lang="en-GB" sz="1000" u="none" cap="none" strike="noStrike">
                <a:solidFill>
                  <a:srgbClr val="E8FF8C"/>
                </a:solidFill>
                <a:latin typeface="Poppins"/>
                <a:ea typeface="Poppins"/>
                <a:cs typeface="Poppins"/>
                <a:sym typeface="Poppins"/>
              </a:rPr>
              <a:t>Confidential</a:t>
            </a:r>
            <a:endParaRPr b="1" i="0" sz="1000" u="none" cap="none" strike="noStrike">
              <a:solidFill>
                <a:srgbClr val="E8FF8C"/>
              </a:solidFill>
              <a:latin typeface="Poppins"/>
              <a:ea typeface="Poppins"/>
              <a:cs typeface="Poppins"/>
              <a:sym typeface="Poppins"/>
            </a:endParaRPr>
          </a:p>
        </p:txBody>
      </p:sp>
      <p:pic>
        <p:nvPicPr>
          <p:cNvPr id="88" name="Google Shape;88;g25dfca499f7_0_234"/>
          <p:cNvPicPr preferRelativeResize="0"/>
          <p:nvPr/>
        </p:nvPicPr>
        <p:blipFill>
          <a:blip r:embed="rId3">
            <a:alphaModFix/>
          </a:blip>
          <a:stretch>
            <a:fillRect/>
          </a:stretch>
        </p:blipFill>
        <p:spPr>
          <a:xfrm>
            <a:off x="432000" y="399600"/>
            <a:ext cx="1164080" cy="365667"/>
          </a:xfrm>
          <a:prstGeom prst="rect">
            <a:avLst/>
          </a:prstGeom>
          <a:noFill/>
          <a:ln>
            <a:noFill/>
          </a:ln>
        </p:spPr>
      </p:pic>
      <p:sp>
        <p:nvSpPr>
          <p:cNvPr id="89" name="Google Shape;89;g25dfca499f7_0_234"/>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g25dfca499f7_0_234"/>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bg>
      <p:bgPr>
        <a:solidFill>
          <a:srgbClr val="EEEEEE"/>
        </a:solidFill>
      </p:bgPr>
    </p:bg>
    <p:spTree>
      <p:nvGrpSpPr>
        <p:cNvPr id="12" name="Shape 12"/>
        <p:cNvGrpSpPr/>
        <p:nvPr/>
      </p:nvGrpSpPr>
      <p:grpSpPr>
        <a:xfrm>
          <a:off x="0" y="0"/>
          <a:ext cx="0" cy="0"/>
          <a:chOff x="0" y="0"/>
          <a:chExt cx="0" cy="0"/>
        </a:xfrm>
      </p:grpSpPr>
      <p:pic>
        <p:nvPicPr>
          <p:cNvPr id="13" name="Google Shape;13;p10"/>
          <p:cNvPicPr preferRelativeResize="0"/>
          <p:nvPr/>
        </p:nvPicPr>
        <p:blipFill rotWithShape="1">
          <a:blip r:embed="rId2">
            <a:alphaModFix/>
          </a:blip>
          <a:srcRect b="426" l="0" r="0" t="426"/>
          <a:stretch/>
        </p:blipFill>
        <p:spPr>
          <a:xfrm>
            <a:off x="93600" y="93600"/>
            <a:ext cx="7362000" cy="10476001"/>
          </a:xfrm>
          <a:prstGeom prst="rect">
            <a:avLst/>
          </a:prstGeom>
          <a:noFill/>
          <a:ln>
            <a:noFill/>
          </a:ln>
        </p:spPr>
      </p:pic>
      <p:pic>
        <p:nvPicPr>
          <p:cNvPr id="14" name="Google Shape;14;p10"/>
          <p:cNvPicPr preferRelativeResize="0"/>
          <p:nvPr/>
        </p:nvPicPr>
        <p:blipFill>
          <a:blip r:embed="rId3">
            <a:alphaModFix/>
          </a:blip>
          <a:stretch>
            <a:fillRect/>
          </a:stretch>
        </p:blipFill>
        <p:spPr>
          <a:xfrm>
            <a:off x="432000" y="399600"/>
            <a:ext cx="1164107" cy="365675"/>
          </a:xfrm>
          <a:prstGeom prst="rect">
            <a:avLst/>
          </a:prstGeom>
          <a:noFill/>
          <a:ln>
            <a:noFill/>
          </a:ln>
        </p:spPr>
      </p:pic>
      <p:sp>
        <p:nvSpPr>
          <p:cNvPr id="15" name="Google Shape;15;p10"/>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0"/>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4">
  <p:cSld name="CUSTOM_5">
    <p:bg>
      <p:bgPr>
        <a:solidFill>
          <a:srgbClr val="EEEEEE"/>
        </a:solidFill>
      </p:bgPr>
    </p:bg>
    <p:spTree>
      <p:nvGrpSpPr>
        <p:cNvPr id="17" name="Shape 17"/>
        <p:cNvGrpSpPr/>
        <p:nvPr/>
      </p:nvGrpSpPr>
      <p:grpSpPr>
        <a:xfrm>
          <a:off x="0" y="0"/>
          <a:ext cx="0" cy="0"/>
          <a:chOff x="0" y="0"/>
          <a:chExt cx="0" cy="0"/>
        </a:xfrm>
      </p:grpSpPr>
      <p:pic>
        <p:nvPicPr>
          <p:cNvPr id="18" name="Google Shape;18;g25a465ad00d_0_9"/>
          <p:cNvPicPr preferRelativeResize="0"/>
          <p:nvPr/>
        </p:nvPicPr>
        <p:blipFill rotWithShape="1">
          <a:blip r:embed="rId2">
            <a:alphaModFix/>
          </a:blip>
          <a:srcRect b="426" l="0" r="0" t="426"/>
          <a:stretch/>
        </p:blipFill>
        <p:spPr>
          <a:xfrm>
            <a:off x="93600" y="93600"/>
            <a:ext cx="7362000" cy="10476001"/>
          </a:xfrm>
          <a:prstGeom prst="rect">
            <a:avLst/>
          </a:prstGeom>
          <a:noFill/>
          <a:ln>
            <a:noFill/>
          </a:ln>
        </p:spPr>
      </p:pic>
      <p:pic>
        <p:nvPicPr>
          <p:cNvPr id="19" name="Google Shape;19;g25a465ad00d_0_9"/>
          <p:cNvPicPr preferRelativeResize="0"/>
          <p:nvPr/>
        </p:nvPicPr>
        <p:blipFill>
          <a:blip r:embed="rId3">
            <a:alphaModFix/>
          </a:blip>
          <a:stretch>
            <a:fillRect/>
          </a:stretch>
        </p:blipFill>
        <p:spPr>
          <a:xfrm>
            <a:off x="432000" y="399600"/>
            <a:ext cx="1164107" cy="365675"/>
          </a:xfrm>
          <a:prstGeom prst="rect">
            <a:avLst/>
          </a:prstGeom>
          <a:noFill/>
          <a:ln>
            <a:noFill/>
          </a:ln>
        </p:spPr>
      </p:pic>
      <p:sp>
        <p:nvSpPr>
          <p:cNvPr id="20" name="Google Shape;20;g25a465ad00d_0_9"/>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g25a465ad00d_0_9"/>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p:cSld name="CUSTOM_3">
    <p:bg>
      <p:bgPr>
        <a:solidFill>
          <a:srgbClr val="EEEEEE"/>
        </a:solidFill>
      </p:bgPr>
    </p:bg>
    <p:spTree>
      <p:nvGrpSpPr>
        <p:cNvPr id="22" name="Shape 22"/>
        <p:cNvGrpSpPr/>
        <p:nvPr/>
      </p:nvGrpSpPr>
      <p:grpSpPr>
        <a:xfrm>
          <a:off x="0" y="0"/>
          <a:ext cx="0" cy="0"/>
          <a:chOff x="0" y="0"/>
          <a:chExt cx="0" cy="0"/>
        </a:xfrm>
      </p:grpSpPr>
      <p:pic>
        <p:nvPicPr>
          <p:cNvPr id="23" name="Google Shape;23;p11"/>
          <p:cNvPicPr preferRelativeResize="0"/>
          <p:nvPr/>
        </p:nvPicPr>
        <p:blipFill>
          <a:blip r:embed="rId2">
            <a:alphaModFix/>
          </a:blip>
          <a:stretch>
            <a:fillRect/>
          </a:stretch>
        </p:blipFill>
        <p:spPr>
          <a:xfrm>
            <a:off x="93600" y="93600"/>
            <a:ext cx="7362000" cy="10476001"/>
          </a:xfrm>
          <a:prstGeom prst="rect">
            <a:avLst/>
          </a:prstGeom>
          <a:noFill/>
          <a:ln>
            <a:noFill/>
          </a:ln>
        </p:spPr>
      </p:pic>
      <p:pic>
        <p:nvPicPr>
          <p:cNvPr id="24" name="Google Shape;24;p11"/>
          <p:cNvPicPr preferRelativeResize="0"/>
          <p:nvPr/>
        </p:nvPicPr>
        <p:blipFill>
          <a:blip r:embed="rId3">
            <a:alphaModFix/>
          </a:blip>
          <a:stretch>
            <a:fillRect/>
          </a:stretch>
        </p:blipFill>
        <p:spPr>
          <a:xfrm>
            <a:off x="432000" y="399600"/>
            <a:ext cx="1164107" cy="365675"/>
          </a:xfrm>
          <a:prstGeom prst="rect">
            <a:avLst/>
          </a:prstGeom>
          <a:noFill/>
          <a:ln>
            <a:noFill/>
          </a:ln>
        </p:spPr>
      </p:pic>
      <p:sp>
        <p:nvSpPr>
          <p:cNvPr id="25" name="Google Shape;25;p11"/>
          <p:cNvSpPr/>
          <p:nvPr/>
        </p:nvSpPr>
        <p:spPr>
          <a:xfrm>
            <a:off x="6876000" y="417025"/>
            <a:ext cx="261600" cy="261600"/>
          </a:xfrm>
          <a:prstGeom prst="roundRect">
            <a:avLst>
              <a:gd fmla="val 6707" name="adj"/>
            </a:avLst>
          </a:prstGeom>
          <a:solidFill>
            <a:srgbClr val="17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1"/>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FFFFFF"/>
                </a:solidFill>
                <a:latin typeface="Poppins"/>
                <a:ea typeface="Poppins"/>
                <a:cs typeface="Poppins"/>
                <a:sym typeface="Poppins"/>
              </a:rPr>
              <a:t>‹#›</a:t>
            </a:fld>
            <a:endParaRPr b="1" sz="1000">
              <a:solidFill>
                <a:srgbClr val="FFFFFF"/>
              </a:solidFill>
              <a:latin typeface="Poppins"/>
              <a:ea typeface="Poppins"/>
              <a:cs typeface="Poppins"/>
              <a:sym typeface="Poppi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1">
  <p:cSld name="CUSTOM_3_1">
    <p:bg>
      <p:bgPr>
        <a:solidFill>
          <a:srgbClr val="EEEEEE"/>
        </a:solidFill>
      </p:bgPr>
    </p:bg>
    <p:spTree>
      <p:nvGrpSpPr>
        <p:cNvPr id="27" name="Shape 27"/>
        <p:cNvGrpSpPr/>
        <p:nvPr/>
      </p:nvGrpSpPr>
      <p:grpSpPr>
        <a:xfrm>
          <a:off x="0" y="0"/>
          <a:ext cx="0" cy="0"/>
          <a:chOff x="0" y="0"/>
          <a:chExt cx="0" cy="0"/>
        </a:xfrm>
      </p:grpSpPr>
      <p:pic>
        <p:nvPicPr>
          <p:cNvPr id="28" name="Google Shape;28;g25a24ca28f6_1_22"/>
          <p:cNvPicPr preferRelativeResize="0"/>
          <p:nvPr/>
        </p:nvPicPr>
        <p:blipFill>
          <a:blip r:embed="rId2">
            <a:alphaModFix/>
          </a:blip>
          <a:stretch>
            <a:fillRect/>
          </a:stretch>
        </p:blipFill>
        <p:spPr>
          <a:xfrm>
            <a:off x="93600" y="93600"/>
            <a:ext cx="7362000" cy="10476001"/>
          </a:xfrm>
          <a:prstGeom prst="rect">
            <a:avLst/>
          </a:prstGeom>
          <a:noFill/>
          <a:ln>
            <a:noFill/>
          </a:ln>
        </p:spPr>
      </p:pic>
      <p:pic>
        <p:nvPicPr>
          <p:cNvPr id="29" name="Google Shape;29;g25a24ca28f6_1_22"/>
          <p:cNvPicPr preferRelativeResize="0"/>
          <p:nvPr/>
        </p:nvPicPr>
        <p:blipFill>
          <a:blip r:embed="rId3">
            <a:alphaModFix/>
          </a:blip>
          <a:stretch>
            <a:fillRect/>
          </a:stretch>
        </p:blipFill>
        <p:spPr>
          <a:xfrm>
            <a:off x="432000" y="399600"/>
            <a:ext cx="1164107" cy="365675"/>
          </a:xfrm>
          <a:prstGeom prst="rect">
            <a:avLst/>
          </a:prstGeom>
          <a:noFill/>
          <a:ln>
            <a:noFill/>
          </a:ln>
        </p:spPr>
      </p:pic>
      <p:sp>
        <p:nvSpPr>
          <p:cNvPr id="30" name="Google Shape;30;g25a24ca28f6_1_22"/>
          <p:cNvSpPr/>
          <p:nvPr/>
        </p:nvSpPr>
        <p:spPr>
          <a:xfrm>
            <a:off x="6876000" y="417025"/>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g25a24ca28f6_1_22"/>
          <p:cNvSpPr txBox="1"/>
          <p:nvPr/>
        </p:nvSpPr>
        <p:spPr>
          <a:xfrm>
            <a:off x="6829200" y="417025"/>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p:cSld name="CUSTOM_3">
    <p:bg>
      <p:bgPr>
        <a:solidFill>
          <a:srgbClr val="EEEEEE"/>
        </a:solidFill>
      </p:bgPr>
    </p:bg>
    <p:spTree>
      <p:nvGrpSpPr>
        <p:cNvPr id="33" name="Shape 33"/>
        <p:cNvGrpSpPr/>
        <p:nvPr/>
      </p:nvGrpSpPr>
      <p:grpSpPr>
        <a:xfrm>
          <a:off x="0" y="0"/>
          <a:ext cx="0" cy="0"/>
          <a:chOff x="0" y="0"/>
          <a:chExt cx="0" cy="0"/>
        </a:xfrm>
      </p:grpSpPr>
      <p:pic>
        <p:nvPicPr>
          <p:cNvPr id="34" name="Google Shape;34;g25dfca499f7_0_62"/>
          <p:cNvPicPr preferRelativeResize="0"/>
          <p:nvPr/>
        </p:nvPicPr>
        <p:blipFill>
          <a:blip r:embed="rId2">
            <a:alphaModFix/>
          </a:blip>
          <a:stretch>
            <a:fillRect/>
          </a:stretch>
        </p:blipFill>
        <p:spPr>
          <a:xfrm>
            <a:off x="93596" y="93598"/>
            <a:ext cx="7361683" cy="10475551"/>
          </a:xfrm>
          <a:prstGeom prst="rect">
            <a:avLst/>
          </a:prstGeom>
          <a:noFill/>
          <a:ln>
            <a:noFill/>
          </a:ln>
        </p:spPr>
      </p:pic>
      <p:pic>
        <p:nvPicPr>
          <p:cNvPr id="35" name="Google Shape;35;g25dfca499f7_0_62"/>
          <p:cNvPicPr preferRelativeResize="0"/>
          <p:nvPr/>
        </p:nvPicPr>
        <p:blipFill rotWithShape="1">
          <a:blip r:embed="rId3">
            <a:alphaModFix/>
          </a:blip>
          <a:srcRect b="426" l="0" r="0" t="426"/>
          <a:stretch/>
        </p:blipFill>
        <p:spPr>
          <a:xfrm>
            <a:off x="93596" y="93598"/>
            <a:ext cx="7361683" cy="10475551"/>
          </a:xfrm>
          <a:prstGeom prst="rect">
            <a:avLst/>
          </a:prstGeom>
          <a:noFill/>
          <a:ln>
            <a:noFill/>
          </a:ln>
        </p:spPr>
      </p:pic>
      <p:pic>
        <p:nvPicPr>
          <p:cNvPr id="36" name="Google Shape;36;g25dfca499f7_0_62"/>
          <p:cNvPicPr preferRelativeResize="0"/>
          <p:nvPr/>
        </p:nvPicPr>
        <p:blipFill>
          <a:blip r:embed="rId4">
            <a:alphaModFix/>
          </a:blip>
          <a:stretch>
            <a:fillRect/>
          </a:stretch>
        </p:blipFill>
        <p:spPr>
          <a:xfrm>
            <a:off x="431981" y="399593"/>
            <a:ext cx="1164058" cy="365660"/>
          </a:xfrm>
          <a:prstGeom prst="rect">
            <a:avLst/>
          </a:prstGeom>
          <a:noFill/>
          <a:ln>
            <a:noFill/>
          </a:ln>
        </p:spPr>
      </p:pic>
      <p:sp>
        <p:nvSpPr>
          <p:cNvPr id="37" name="Google Shape;37;g25dfca499f7_0_62"/>
          <p:cNvSpPr/>
          <p:nvPr/>
        </p:nvSpPr>
        <p:spPr>
          <a:xfrm>
            <a:off x="6875704" y="417017"/>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g25dfca499f7_0_62"/>
          <p:cNvSpPr txBox="1"/>
          <p:nvPr/>
        </p:nvSpPr>
        <p:spPr>
          <a:xfrm>
            <a:off x="6828906" y="417017"/>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1">
    <p:bg>
      <p:bgPr>
        <a:solidFill>
          <a:srgbClr val="EEEEEE"/>
        </a:solidFill>
      </p:bgPr>
    </p:bg>
    <p:spTree>
      <p:nvGrpSpPr>
        <p:cNvPr id="39" name="Shape 39"/>
        <p:cNvGrpSpPr/>
        <p:nvPr/>
      </p:nvGrpSpPr>
      <p:grpSpPr>
        <a:xfrm>
          <a:off x="0" y="0"/>
          <a:ext cx="0" cy="0"/>
          <a:chOff x="0" y="0"/>
          <a:chExt cx="0" cy="0"/>
        </a:xfrm>
      </p:grpSpPr>
      <p:pic>
        <p:nvPicPr>
          <p:cNvPr id="40" name="Google Shape;40;g25dfca499f7_0_68"/>
          <p:cNvPicPr preferRelativeResize="0"/>
          <p:nvPr/>
        </p:nvPicPr>
        <p:blipFill>
          <a:blip r:embed="rId2">
            <a:alphaModFix/>
          </a:blip>
          <a:stretch>
            <a:fillRect/>
          </a:stretch>
        </p:blipFill>
        <p:spPr>
          <a:xfrm>
            <a:off x="93596" y="93598"/>
            <a:ext cx="7361683" cy="10475551"/>
          </a:xfrm>
          <a:prstGeom prst="rect">
            <a:avLst/>
          </a:prstGeom>
          <a:noFill/>
          <a:ln>
            <a:noFill/>
          </a:ln>
        </p:spPr>
      </p:pic>
      <p:pic>
        <p:nvPicPr>
          <p:cNvPr id="41" name="Google Shape;41;g25dfca499f7_0_68"/>
          <p:cNvPicPr preferRelativeResize="0"/>
          <p:nvPr/>
        </p:nvPicPr>
        <p:blipFill>
          <a:blip r:embed="rId3">
            <a:alphaModFix/>
          </a:blip>
          <a:stretch>
            <a:fillRect/>
          </a:stretch>
        </p:blipFill>
        <p:spPr>
          <a:xfrm>
            <a:off x="431981" y="399593"/>
            <a:ext cx="1164058" cy="365660"/>
          </a:xfrm>
          <a:prstGeom prst="rect">
            <a:avLst/>
          </a:prstGeom>
          <a:noFill/>
          <a:ln>
            <a:noFill/>
          </a:ln>
        </p:spPr>
      </p:pic>
      <p:sp>
        <p:nvSpPr>
          <p:cNvPr id="42" name="Google Shape;42;g25dfca499f7_0_68"/>
          <p:cNvSpPr/>
          <p:nvPr/>
        </p:nvSpPr>
        <p:spPr>
          <a:xfrm>
            <a:off x="6875704" y="417017"/>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g25dfca499f7_0_68"/>
          <p:cNvSpPr txBox="1"/>
          <p:nvPr/>
        </p:nvSpPr>
        <p:spPr>
          <a:xfrm>
            <a:off x="6828906" y="417017"/>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bg>
      <p:bgPr>
        <a:solidFill>
          <a:srgbClr val="EEEEEE"/>
        </a:solidFill>
      </p:bgPr>
    </p:bg>
    <p:spTree>
      <p:nvGrpSpPr>
        <p:cNvPr id="44" name="Shape 44"/>
        <p:cNvGrpSpPr/>
        <p:nvPr/>
      </p:nvGrpSpPr>
      <p:grpSpPr>
        <a:xfrm>
          <a:off x="0" y="0"/>
          <a:ext cx="0" cy="0"/>
          <a:chOff x="0" y="0"/>
          <a:chExt cx="0" cy="0"/>
        </a:xfrm>
      </p:grpSpPr>
      <p:pic>
        <p:nvPicPr>
          <p:cNvPr id="45" name="Google Shape;45;g25dfca499f7_0_73"/>
          <p:cNvPicPr preferRelativeResize="0"/>
          <p:nvPr/>
        </p:nvPicPr>
        <p:blipFill rotWithShape="1">
          <a:blip r:embed="rId2">
            <a:alphaModFix/>
          </a:blip>
          <a:srcRect b="426" l="0" r="0" t="426"/>
          <a:stretch/>
        </p:blipFill>
        <p:spPr>
          <a:xfrm>
            <a:off x="93596" y="93598"/>
            <a:ext cx="7361683" cy="10475551"/>
          </a:xfrm>
          <a:prstGeom prst="rect">
            <a:avLst/>
          </a:prstGeom>
          <a:noFill/>
          <a:ln>
            <a:noFill/>
          </a:ln>
        </p:spPr>
      </p:pic>
      <p:pic>
        <p:nvPicPr>
          <p:cNvPr id="46" name="Google Shape;46;g25dfca499f7_0_73"/>
          <p:cNvPicPr preferRelativeResize="0"/>
          <p:nvPr/>
        </p:nvPicPr>
        <p:blipFill>
          <a:blip r:embed="rId3">
            <a:alphaModFix/>
          </a:blip>
          <a:stretch>
            <a:fillRect/>
          </a:stretch>
        </p:blipFill>
        <p:spPr>
          <a:xfrm>
            <a:off x="431981" y="399593"/>
            <a:ext cx="1164058" cy="365660"/>
          </a:xfrm>
          <a:prstGeom prst="rect">
            <a:avLst/>
          </a:prstGeom>
          <a:noFill/>
          <a:ln>
            <a:noFill/>
          </a:ln>
        </p:spPr>
      </p:pic>
      <p:sp>
        <p:nvSpPr>
          <p:cNvPr id="47" name="Google Shape;47;g25dfca499f7_0_73"/>
          <p:cNvSpPr/>
          <p:nvPr/>
        </p:nvSpPr>
        <p:spPr>
          <a:xfrm>
            <a:off x="6875704" y="417017"/>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g25dfca499f7_0_73"/>
          <p:cNvSpPr txBox="1"/>
          <p:nvPr/>
        </p:nvSpPr>
        <p:spPr>
          <a:xfrm>
            <a:off x="6828906" y="417017"/>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p:cSld name="CUSTOM_2">
    <p:bg>
      <p:bgPr>
        <a:solidFill>
          <a:srgbClr val="EEEEEE"/>
        </a:solidFill>
      </p:bgPr>
    </p:bg>
    <p:spTree>
      <p:nvGrpSpPr>
        <p:cNvPr id="49" name="Shape 49"/>
        <p:cNvGrpSpPr/>
        <p:nvPr/>
      </p:nvGrpSpPr>
      <p:grpSpPr>
        <a:xfrm>
          <a:off x="0" y="0"/>
          <a:ext cx="0" cy="0"/>
          <a:chOff x="0" y="0"/>
          <a:chExt cx="0" cy="0"/>
        </a:xfrm>
      </p:grpSpPr>
      <p:pic>
        <p:nvPicPr>
          <p:cNvPr id="50" name="Google Shape;50;g25dfca499f7_0_78"/>
          <p:cNvPicPr preferRelativeResize="0"/>
          <p:nvPr/>
        </p:nvPicPr>
        <p:blipFill rotWithShape="1">
          <a:blip r:embed="rId2">
            <a:alphaModFix/>
          </a:blip>
          <a:srcRect b="426" l="0" r="0" t="426"/>
          <a:stretch/>
        </p:blipFill>
        <p:spPr>
          <a:xfrm>
            <a:off x="93596" y="93598"/>
            <a:ext cx="7361683" cy="10475551"/>
          </a:xfrm>
          <a:prstGeom prst="rect">
            <a:avLst/>
          </a:prstGeom>
          <a:noFill/>
          <a:ln>
            <a:noFill/>
          </a:ln>
        </p:spPr>
      </p:pic>
      <p:pic>
        <p:nvPicPr>
          <p:cNvPr id="51" name="Google Shape;51;g25dfca499f7_0_78"/>
          <p:cNvPicPr preferRelativeResize="0"/>
          <p:nvPr/>
        </p:nvPicPr>
        <p:blipFill>
          <a:blip r:embed="rId3">
            <a:alphaModFix/>
          </a:blip>
          <a:stretch>
            <a:fillRect/>
          </a:stretch>
        </p:blipFill>
        <p:spPr>
          <a:xfrm>
            <a:off x="431981" y="399593"/>
            <a:ext cx="1164058" cy="365660"/>
          </a:xfrm>
          <a:prstGeom prst="rect">
            <a:avLst/>
          </a:prstGeom>
          <a:noFill/>
          <a:ln>
            <a:noFill/>
          </a:ln>
        </p:spPr>
      </p:pic>
      <p:sp>
        <p:nvSpPr>
          <p:cNvPr id="52" name="Google Shape;52;g25dfca499f7_0_78"/>
          <p:cNvSpPr/>
          <p:nvPr/>
        </p:nvSpPr>
        <p:spPr>
          <a:xfrm>
            <a:off x="6875704" y="417017"/>
            <a:ext cx="261600" cy="261600"/>
          </a:xfrm>
          <a:prstGeom prst="roundRect">
            <a:avLst>
              <a:gd fmla="val 6707" name="adj"/>
            </a:avLst>
          </a:prstGeom>
          <a:solidFill>
            <a:srgbClr val="E8F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g25dfca499f7_0_78"/>
          <p:cNvSpPr txBox="1"/>
          <p:nvPr/>
        </p:nvSpPr>
        <p:spPr>
          <a:xfrm>
            <a:off x="6828906" y="417017"/>
            <a:ext cx="3600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b="1" lang="en-GB" sz="1000">
                <a:solidFill>
                  <a:srgbClr val="000000"/>
                </a:solidFill>
                <a:latin typeface="Poppins"/>
                <a:ea typeface="Poppins"/>
                <a:cs typeface="Poppins"/>
                <a:sym typeface="Poppins"/>
              </a:rPr>
              <a:t>‹#›</a:t>
            </a:fld>
            <a:endParaRPr b="1" sz="1000">
              <a:solidFill>
                <a:srgbClr val="000000"/>
              </a:solidFill>
              <a:latin typeface="Poppins"/>
              <a:ea typeface="Poppins"/>
              <a:cs typeface="Poppins"/>
              <a:sym typeface="Poppins"/>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4.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5" r:id="rId1"/>
    <p:sldLayoutId id="2147483656" r:id="rId2"/>
    <p:sldLayoutId id="2147483657" r:id="rId3"/>
    <p:sldLayoutId id="2147483658" r:id="rId4"/>
    <p:sldLayoutId id="2147483659"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 name="Shape 5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p:nvPr/>
        </p:nvSpPr>
        <p:spPr>
          <a:xfrm>
            <a:off x="432000" y="4167600"/>
            <a:ext cx="6811500" cy="1515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5000"/>
              <a:buFont typeface="Arial"/>
              <a:buNone/>
            </a:pPr>
            <a:r>
              <a:rPr b="1" i="0" lang="en-GB" sz="5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0"/>
                  </a:ext>
                </a:extLst>
              </a:rPr>
              <a:t>Trakx Token </a:t>
            </a:r>
            <a:endParaRPr b="1" i="0" sz="5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
                </a:ext>
              </a:extLst>
            </a:endParaRPr>
          </a:p>
          <a:p>
            <a:pPr indent="0" lvl="0" marL="0" marR="0" rtl="0" algn="l">
              <a:lnSpc>
                <a:spcPct val="100000"/>
              </a:lnSpc>
              <a:spcBef>
                <a:spcPts val="0"/>
              </a:spcBef>
              <a:spcAft>
                <a:spcPts val="0"/>
              </a:spcAft>
              <a:buClr>
                <a:srgbClr val="000000"/>
              </a:buClr>
              <a:buSzPts val="5000"/>
              <a:buFont typeface="Arial"/>
              <a:buNone/>
            </a:pPr>
            <a:r>
              <a:rPr b="1" i="0" lang="en-GB" sz="5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2"/>
                  </a:ext>
                </a:extLst>
              </a:rPr>
              <a:t>(TRKX)</a:t>
            </a:r>
            <a:endParaRPr b="1" i="0" sz="4200" u="none" cap="none" strike="noStrike">
              <a:solidFill>
                <a:srgbClr val="CCCCCC"/>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7"/>
          <p:cNvSpPr/>
          <p:nvPr/>
        </p:nvSpPr>
        <p:spPr>
          <a:xfrm>
            <a:off x="432000" y="1440000"/>
            <a:ext cx="5749800" cy="559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rPr>
              <a:t>TRKX lifecycle</a:t>
            </a:r>
            <a:endParaRPr b="1" i="0" sz="3000" u="none" cap="none" strike="noStrike">
              <a:solidFill>
                <a:srgbClr val="EEEEEE"/>
              </a:solidFill>
              <a:latin typeface="Poppins"/>
              <a:ea typeface="Poppins"/>
              <a:cs typeface="Poppins"/>
              <a:sym typeface="Poppins"/>
            </a:endParaRPr>
          </a:p>
        </p:txBody>
      </p:sp>
      <p:sp>
        <p:nvSpPr>
          <p:cNvPr id="161" name="Google Shape;161;p7"/>
          <p:cNvSpPr/>
          <p:nvPr/>
        </p:nvSpPr>
        <p:spPr>
          <a:xfrm>
            <a:off x="360000" y="2160000"/>
            <a:ext cx="6679800" cy="62985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a:p>
            <a:pPr indent="0" lvl="0" marL="0" marR="0" rtl="0" algn="l">
              <a:lnSpc>
                <a:spcPct val="120000"/>
              </a:lnSpc>
              <a:spcBef>
                <a:spcPts val="1000"/>
              </a:spcBef>
              <a:spcAft>
                <a:spcPts val="0"/>
              </a:spcAft>
              <a:buClr>
                <a:srgbClr val="000000"/>
              </a:buClr>
              <a:buSzPts val="1400"/>
              <a:buFont typeface="Arial"/>
              <a:buNone/>
            </a:pPr>
            <a:r>
              <a:rPr b="1" i="0" lang="en-GB" sz="1600" u="none" cap="none" strike="noStrike">
                <a:solidFill>
                  <a:srgbClr val="EEEEEE"/>
                </a:solidFill>
                <a:latin typeface="Poppins"/>
                <a:ea typeface="Poppins"/>
                <a:cs typeface="Poppins"/>
                <a:sym typeface="Poppins"/>
              </a:rPr>
              <a:t>Trakx team is committed to offer a best-in-class token strategy through the TRKX lifecycle, in line with industry standards: </a:t>
            </a:r>
            <a:endParaRPr b="1" i="0" sz="1600" u="none" cap="none" strike="noStrike">
              <a:solidFill>
                <a:srgbClr val="000000"/>
              </a:solidFill>
            </a:endParaRPr>
          </a:p>
          <a:p>
            <a:pPr indent="-228600" lvl="0" marL="457200" marR="0" rtl="0" algn="l">
              <a:lnSpc>
                <a:spcPct val="120000"/>
              </a:lnSpc>
              <a:spcBef>
                <a:spcPts val="1000"/>
              </a:spcBef>
              <a:spcAft>
                <a:spcPts val="0"/>
              </a:spcAft>
              <a:buClr>
                <a:srgbClr val="E8FF8C"/>
              </a:buClr>
              <a:buSzPts val="1500"/>
              <a:buFont typeface="Roboto"/>
              <a:buNone/>
            </a:pPr>
            <a:r>
              <a:t/>
            </a:r>
            <a:endParaRPr b="0" i="0" sz="1400" u="none" cap="none" strike="noStrike">
              <a:solidFill>
                <a:srgbClr val="EEEEEE"/>
              </a:solidFill>
              <a:latin typeface="Poppins"/>
              <a:ea typeface="Poppins"/>
              <a:cs typeface="Poppins"/>
              <a:sym typeface="Poppins"/>
            </a:endParaRPr>
          </a:p>
          <a:p>
            <a:pPr indent="-323850" lvl="0" marL="457200" marR="0" rtl="0" algn="l">
              <a:lnSpc>
                <a:spcPct val="120000"/>
              </a:lnSpc>
              <a:spcBef>
                <a:spcPts val="1000"/>
              </a:spcBef>
              <a:spcAft>
                <a:spcPts val="0"/>
              </a:spcAft>
              <a:buClr>
                <a:srgbClr val="E8FF8C"/>
              </a:buClr>
              <a:buSzPts val="1500"/>
              <a:buFont typeface="Roboto"/>
              <a:buChar char="●"/>
            </a:pPr>
            <a:r>
              <a:rPr b="1" i="0" lang="en-GB" sz="1400" u="none" cap="none" strike="noStrike">
                <a:solidFill>
                  <a:srgbClr val="EEEEEE"/>
                </a:solidFill>
                <a:latin typeface="Poppins"/>
                <a:ea typeface="Poppins"/>
                <a:cs typeface="Poppins"/>
                <a:sym typeface="Poppins"/>
              </a:rPr>
              <a:t>Listing</a:t>
            </a:r>
            <a:r>
              <a:rPr b="0" i="0" lang="en-GB" sz="1400" u="none" cap="none" strike="noStrike">
                <a:solidFill>
                  <a:srgbClr val="EEEEEE"/>
                </a:solidFill>
                <a:latin typeface="Poppins"/>
                <a:ea typeface="Poppins"/>
                <a:cs typeface="Poppins"/>
                <a:sym typeface="Poppins"/>
              </a:rPr>
              <a:t>: making TRKX available on secondary markets (both centralized &amp; </a:t>
            </a:r>
            <a:r>
              <a:rPr b="0" i="0" lang="en-GB" sz="14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8"/>
                  </a:ext>
                </a:extLst>
              </a:rPr>
              <a:t>decentralized exchanges) </a:t>
            </a:r>
            <a:r>
              <a:rPr b="0" i="0" lang="en-GB" sz="1400" u="none" cap="none" strike="noStrike">
                <a:solidFill>
                  <a:srgbClr val="EEEEEE"/>
                </a:solidFill>
                <a:latin typeface="Poppins"/>
                <a:ea typeface="Poppins"/>
                <a:cs typeface="Poppins"/>
                <a:sym typeface="Poppins"/>
              </a:rPr>
              <a:t>– talks already engaged with reputable centralized exchanges</a:t>
            </a:r>
            <a:endParaRPr b="0" i="0" sz="1400" u="none" cap="none" strike="noStrike">
              <a:solidFill>
                <a:srgbClr val="000000"/>
              </a:solidFill>
              <a:latin typeface="Arial"/>
              <a:ea typeface="Arial"/>
              <a:cs typeface="Arial"/>
              <a:sym typeface="Arial"/>
            </a:endParaRPr>
          </a:p>
          <a:p>
            <a:pPr indent="-323850" lvl="0" marL="457200" marR="0" rtl="0" algn="l">
              <a:lnSpc>
                <a:spcPct val="120000"/>
              </a:lnSpc>
              <a:spcBef>
                <a:spcPts val="1000"/>
              </a:spcBef>
              <a:spcAft>
                <a:spcPts val="0"/>
              </a:spcAft>
              <a:buClr>
                <a:srgbClr val="E8FF8C"/>
              </a:buClr>
              <a:buSzPts val="1500"/>
              <a:buFont typeface="Roboto"/>
              <a:buChar char="●"/>
            </a:pPr>
            <a:r>
              <a:rPr b="1" i="0" lang="en-GB" sz="1400" u="none" cap="none" strike="noStrike">
                <a:solidFill>
                  <a:srgbClr val="EEEEEE"/>
                </a:solidFill>
                <a:latin typeface="Poppins"/>
                <a:ea typeface="Poppins"/>
                <a:cs typeface="Poppins"/>
                <a:sym typeface="Poppins"/>
              </a:rPr>
              <a:t>OTC desk</a:t>
            </a:r>
            <a:r>
              <a:rPr b="0" i="0" lang="en-GB" sz="1400" u="none" cap="none" strike="noStrike">
                <a:solidFill>
                  <a:srgbClr val="EEEEEE"/>
                </a:solidFill>
                <a:latin typeface="Poppins"/>
                <a:ea typeface="Poppins"/>
                <a:cs typeface="Poppins"/>
                <a:sym typeface="Poppins"/>
              </a:rPr>
              <a:t>: opening a dedicated desk for large over-the-counter trades</a:t>
            </a:r>
            <a:endParaRPr b="0" i="0" sz="1400" u="none" cap="none" strike="noStrike">
              <a:solidFill>
                <a:srgbClr val="000000"/>
              </a:solidFill>
              <a:latin typeface="Arial"/>
              <a:ea typeface="Arial"/>
              <a:cs typeface="Arial"/>
              <a:sym typeface="Arial"/>
            </a:endParaRPr>
          </a:p>
          <a:p>
            <a:pPr indent="-323850" lvl="0" marL="457200" marR="0" rtl="0" algn="l">
              <a:lnSpc>
                <a:spcPct val="120000"/>
              </a:lnSpc>
              <a:spcBef>
                <a:spcPts val="1000"/>
              </a:spcBef>
              <a:spcAft>
                <a:spcPts val="0"/>
              </a:spcAft>
              <a:buClr>
                <a:srgbClr val="E8FF8C"/>
              </a:buClr>
              <a:buSzPts val="1500"/>
              <a:buFont typeface="Roboto"/>
              <a:buChar char="●"/>
            </a:pPr>
            <a:r>
              <a:rPr b="1" i="0" lang="en-GB" sz="1400" u="none" cap="none" strike="noStrike">
                <a:solidFill>
                  <a:srgbClr val="EEEEEE"/>
                </a:solidFill>
                <a:latin typeface="Poppins"/>
                <a:ea typeface="Poppins"/>
                <a:cs typeface="Poppins"/>
                <a:sym typeface="Poppins"/>
              </a:rPr>
              <a:t>Market-making</a:t>
            </a:r>
            <a:r>
              <a:rPr b="0" i="0" lang="en-GB" sz="1400" u="none" cap="none" strike="noStrike">
                <a:solidFill>
                  <a:srgbClr val="EEEEEE"/>
                </a:solidFill>
                <a:latin typeface="Poppins"/>
                <a:ea typeface="Poppins"/>
                <a:cs typeface="Poppins"/>
                <a:sym typeface="Poppins"/>
              </a:rPr>
              <a:t>: ensuring the TRKX token is liquid and spreads are low on secondary markets – talks already engaged with external market-makers</a:t>
            </a:r>
            <a:endParaRPr b="0" i="0" sz="1400" u="none" cap="none" strike="noStrike">
              <a:solidFill>
                <a:srgbClr val="000000"/>
              </a:solidFill>
              <a:latin typeface="Arial"/>
              <a:ea typeface="Arial"/>
              <a:cs typeface="Arial"/>
              <a:sym typeface="Arial"/>
            </a:endParaRPr>
          </a:p>
          <a:p>
            <a:pPr indent="-323850" lvl="0" marL="457200" marR="0" rtl="0" algn="l">
              <a:lnSpc>
                <a:spcPct val="120000"/>
              </a:lnSpc>
              <a:spcBef>
                <a:spcPts val="1000"/>
              </a:spcBef>
              <a:spcAft>
                <a:spcPts val="0"/>
              </a:spcAft>
              <a:buClr>
                <a:srgbClr val="E8FF8C"/>
              </a:buClr>
              <a:buSzPts val="1500"/>
              <a:buFont typeface="Roboto"/>
              <a:buChar char="●"/>
            </a:pPr>
            <a:r>
              <a:rPr b="1" i="0" lang="en-GB" sz="1400" u="none" cap="none" strike="noStrike">
                <a:solidFill>
                  <a:srgbClr val="EEEEEE"/>
                </a:solidFill>
                <a:latin typeface="Poppins"/>
                <a:ea typeface="Poppins"/>
                <a:cs typeface="Poppins"/>
                <a:sym typeface="Poppins"/>
              </a:rPr>
              <a:t>Buy</a:t>
            </a:r>
            <a:r>
              <a:rPr b="1" lang="en-GB">
                <a:solidFill>
                  <a:srgbClr val="EEEEEE"/>
                </a:solidFill>
                <a:latin typeface="Poppins"/>
                <a:ea typeface="Poppins"/>
                <a:cs typeface="Poppins"/>
                <a:sym typeface="Poppins"/>
              </a:rPr>
              <a:t>b</a:t>
            </a:r>
            <a:r>
              <a:rPr b="1" i="0" lang="en-GB" sz="1400" u="none" cap="none" strike="noStrike">
                <a:solidFill>
                  <a:srgbClr val="EEEEEE"/>
                </a:solidFill>
                <a:latin typeface="Poppins"/>
                <a:ea typeface="Poppins"/>
                <a:cs typeface="Poppins"/>
                <a:sym typeface="Poppins"/>
              </a:rPr>
              <a:t>ack &amp; Buffer Model</a:t>
            </a:r>
            <a:r>
              <a:rPr b="0" i="0" lang="en-GB" sz="1400" u="none" cap="none" strike="noStrike">
                <a:solidFill>
                  <a:srgbClr val="EEEEEE"/>
                </a:solidFill>
                <a:latin typeface="Poppins"/>
                <a:ea typeface="Poppins"/>
                <a:cs typeface="Poppins"/>
                <a:sym typeface="Poppins"/>
              </a:rPr>
              <a:t>: 20% of trading fees will be transferred into a vault comprising both of stablecoins and TRKX tokens. This vault will be used to buyback or sell TRKX tokens on the market</a:t>
            </a:r>
            <a:r>
              <a:rPr lang="en-GB">
                <a:solidFill>
                  <a:srgbClr val="EEEEEE"/>
                </a:solidFill>
                <a:latin typeface="Poppins"/>
                <a:ea typeface="Poppins"/>
                <a:cs typeface="Poppins"/>
                <a:sym typeface="Poppins"/>
              </a:rPr>
              <a:t> </a:t>
            </a:r>
            <a:r>
              <a:rPr b="0" i="0" lang="en-GB" sz="1400" u="none" cap="none" strike="noStrike">
                <a:solidFill>
                  <a:srgbClr val="EEEEEE"/>
                </a:solidFill>
                <a:latin typeface="Poppins"/>
                <a:ea typeface="Poppins"/>
                <a:cs typeface="Poppins"/>
                <a:sym typeface="Poppins"/>
              </a:rPr>
              <a:t>when required. This model will aim at ensuring that the TRKX public price is in line with the value perceived by long-term TRKX holders</a:t>
            </a:r>
            <a:endParaRPr b="0" i="0" sz="1400" u="none" cap="none" strike="noStrike">
              <a:solidFill>
                <a:srgbClr val="000000"/>
              </a:solidFill>
              <a:latin typeface="Arial"/>
              <a:ea typeface="Arial"/>
              <a:cs typeface="Arial"/>
              <a:sym typeface="Arial"/>
            </a:endParaRPr>
          </a:p>
          <a:p>
            <a:pPr indent="-228600" lvl="0" marL="457200" marR="0" rtl="0" algn="l">
              <a:lnSpc>
                <a:spcPct val="120000"/>
              </a:lnSpc>
              <a:spcBef>
                <a:spcPts val="1000"/>
              </a:spcBef>
              <a:spcAft>
                <a:spcPts val="0"/>
              </a:spcAft>
              <a:buClr>
                <a:srgbClr val="E8FF8C"/>
              </a:buClr>
              <a:buSzPts val="1500"/>
              <a:buFont typeface="Roboto"/>
              <a:buNone/>
            </a:pPr>
            <a:r>
              <a:t/>
            </a:r>
            <a:endParaRPr b="0" i="0" sz="1400" u="none" cap="none" strike="noStrike">
              <a:solidFill>
                <a:srgbClr val="EEEEEE"/>
              </a:solidFill>
              <a:latin typeface="Poppins"/>
              <a:ea typeface="Poppins"/>
              <a:cs typeface="Poppins"/>
              <a:sym typeface="Poppins"/>
            </a:endParaRPr>
          </a:p>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
          <p:cNvSpPr/>
          <p:nvPr/>
        </p:nvSpPr>
        <p:spPr>
          <a:xfrm>
            <a:off x="432000" y="2304000"/>
            <a:ext cx="6723300" cy="57933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rPr b="1" i="0" lang="en-GB" u="none" cap="none" strike="noStrike">
                <a:solidFill>
                  <a:srgbClr val="EEEEEE"/>
                </a:solidFill>
                <a:latin typeface="Poppins"/>
                <a:ea typeface="Poppins"/>
                <a:cs typeface="Poppins"/>
                <a:sym typeface="Poppins"/>
              </a:rPr>
              <a:t>The Trakx token, TRKX, is a key tool to grow the Trakx </a:t>
            </a:r>
            <a:r>
              <a:rPr b="1" i="0" lang="en-GB"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3"/>
                  </a:ext>
                </a:extLst>
              </a:rPr>
              <a:t>retail </a:t>
            </a:r>
            <a:r>
              <a:rPr b="1" i="0" lang="en-GB" u="none" cap="none" strike="noStrike">
                <a:solidFill>
                  <a:srgbClr val="EEEEEE"/>
                </a:solidFill>
                <a:latin typeface="Poppins"/>
                <a:ea typeface="Poppins"/>
                <a:cs typeface="Poppins"/>
                <a:sym typeface="Poppins"/>
              </a:rPr>
              <a:t>ecosystem.</a:t>
            </a:r>
            <a:r>
              <a:rPr b="1" i="0" lang="en-GB" u="none" cap="none" strike="noStrike">
                <a:solidFill>
                  <a:srgbClr val="000000"/>
                </a:solidFill>
              </a:rPr>
              <a:t> </a:t>
            </a:r>
            <a:r>
              <a:rPr b="1" i="0" lang="en-GB" u="none" cap="none" strike="noStrike">
                <a:solidFill>
                  <a:srgbClr val="EEEEEE"/>
                </a:solidFill>
                <a:latin typeface="Poppins"/>
                <a:ea typeface="Poppins"/>
                <a:cs typeface="Poppins"/>
                <a:sym typeface="Poppins"/>
              </a:rPr>
              <a:t>It will provide its users with access to a wide range of advantages and benefits, including:</a:t>
            </a:r>
            <a:endParaRPr b="1">
              <a:solidFill>
                <a:srgbClr val="EEEEEE"/>
              </a:solidFill>
              <a:latin typeface="Poppins"/>
              <a:ea typeface="Poppins"/>
              <a:cs typeface="Poppins"/>
              <a:sym typeface="Poppins"/>
            </a:endParaRPr>
          </a:p>
          <a:p>
            <a:pPr indent="-311150" lvl="0" marL="457200" marR="0" rtl="0" algn="l">
              <a:lnSpc>
                <a:spcPct val="120000"/>
              </a:lnSpc>
              <a:spcBef>
                <a:spcPts val="1000"/>
              </a:spcBef>
              <a:spcAft>
                <a:spcPts val="0"/>
              </a:spcAft>
              <a:buClr>
                <a:srgbClr val="E8FF8C"/>
              </a:buClr>
              <a:buSzPts val="1300"/>
              <a:buFont typeface="Roboto"/>
              <a:buChar char="●"/>
            </a:pPr>
            <a:r>
              <a:rPr b="1" i="0" lang="en-GB" sz="1200" u="none" cap="none" strike="noStrike">
                <a:solidFill>
                  <a:srgbClr val="EEEEEE"/>
                </a:solidFill>
                <a:latin typeface="Poppins"/>
                <a:ea typeface="Poppins"/>
                <a:cs typeface="Poppins"/>
                <a:sym typeface="Poppins"/>
              </a:rPr>
              <a:t>Discount programs</a:t>
            </a:r>
            <a:r>
              <a:rPr b="0" i="0" lang="en-GB" sz="1200" u="none" cap="none" strike="noStrike">
                <a:solidFill>
                  <a:srgbClr val="EEEEEE"/>
                </a:solidFill>
                <a:latin typeface="Poppins"/>
                <a:ea typeface="Poppins"/>
                <a:cs typeface="Poppins"/>
                <a:sym typeface="Poppins"/>
              </a:rPr>
              <a:t>: up to 50% discount on trading fees, depending upon the amount of TRKX tokens staked</a:t>
            </a:r>
            <a:endParaRPr b="0" i="0" sz="1200" u="none" cap="none" strike="noStrike">
              <a:solidFill>
                <a:srgbClr val="000000"/>
              </a:solidFill>
              <a:latin typeface="Arial"/>
              <a:ea typeface="Arial"/>
              <a:cs typeface="Arial"/>
              <a:sym typeface="Arial"/>
            </a:endParaRPr>
          </a:p>
          <a:p>
            <a:pPr indent="-311150" lvl="0" marL="457200" marR="0" rtl="0" algn="l">
              <a:lnSpc>
                <a:spcPct val="120000"/>
              </a:lnSpc>
              <a:spcBef>
                <a:spcPts val="1000"/>
              </a:spcBef>
              <a:spcAft>
                <a:spcPts val="0"/>
              </a:spcAft>
              <a:buClr>
                <a:srgbClr val="E8FF8C"/>
              </a:buClr>
              <a:buSzPts val="1300"/>
              <a:buFont typeface="Roboto"/>
              <a:buChar char="●"/>
            </a:pPr>
            <a:r>
              <a:rPr b="1" i="0" lang="en-GB" sz="1200" u="none" cap="none" strike="noStrike">
                <a:solidFill>
                  <a:srgbClr val="EEEEEE"/>
                </a:solidFill>
                <a:latin typeface="Poppins"/>
                <a:ea typeface="Poppins"/>
                <a:cs typeface="Poppins"/>
                <a:sym typeface="Poppins"/>
              </a:rPr>
              <a:t>Referral programs</a:t>
            </a:r>
            <a:r>
              <a:rPr b="0" i="0" lang="en-GB" sz="1200" u="none" cap="none" strike="noStrike">
                <a:solidFill>
                  <a:srgbClr val="EEEEEE"/>
                </a:solidFill>
                <a:latin typeface="Poppins"/>
                <a:ea typeface="Poppins"/>
                <a:cs typeface="Poppins"/>
                <a:sym typeface="Poppins"/>
              </a:rPr>
              <a:t>: from 20% to 35% fees redistributed for referrals, depending upon the amount of TRKX tokens </a:t>
            </a:r>
            <a:r>
              <a:rPr b="0" i="0" lang="en-GB" sz="12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4"/>
                  </a:ext>
                </a:extLst>
              </a:rPr>
              <a:t>staked</a:t>
            </a:r>
            <a:endParaRPr b="0" i="0" sz="1200" u="none" cap="none" strike="noStrike">
              <a:solidFill>
                <a:srgbClr val="000000"/>
              </a:solidFill>
              <a:latin typeface="Arial"/>
              <a:ea typeface="Arial"/>
              <a:cs typeface="Arial"/>
              <a:sym typeface="Arial"/>
            </a:endParaRPr>
          </a:p>
          <a:p>
            <a:pPr indent="-311150" lvl="0" marL="457200" marR="0" rtl="0" algn="l">
              <a:lnSpc>
                <a:spcPct val="120000"/>
              </a:lnSpc>
              <a:spcBef>
                <a:spcPts val="1000"/>
              </a:spcBef>
              <a:spcAft>
                <a:spcPts val="0"/>
              </a:spcAft>
              <a:buClr>
                <a:srgbClr val="E8FF8C"/>
              </a:buClr>
              <a:buSzPts val="1300"/>
              <a:buFont typeface="Roboto"/>
              <a:buChar char="●"/>
            </a:pPr>
            <a:r>
              <a:rPr b="1" i="0" lang="en-GB" sz="1200" u="none" cap="none" strike="noStrike">
                <a:solidFill>
                  <a:srgbClr val="EEEEEE"/>
                </a:solidFill>
                <a:latin typeface="Poppins"/>
                <a:ea typeface="Poppins"/>
                <a:cs typeface="Poppins"/>
                <a:sym typeface="Poppins"/>
              </a:rPr>
              <a:t>Grant programs</a:t>
            </a:r>
            <a:r>
              <a:rPr b="0" i="0" lang="en-GB" sz="1200" u="none" cap="none" strike="noStrike">
                <a:solidFill>
                  <a:srgbClr val="EEEEEE"/>
                </a:solidFill>
                <a:latin typeface="Poppins"/>
                <a:ea typeface="Poppins"/>
                <a:cs typeface="Poppins"/>
                <a:sym typeface="Poppins"/>
              </a:rPr>
              <a:t>: active community members will receive grants in TRKX tokens in exchange for specific actions &amp; services (e.g. deposits and/or CTI purchases or trading competition…)</a:t>
            </a:r>
            <a:endParaRPr b="0" i="0" sz="1200" u="none" cap="none" strike="noStrike">
              <a:solidFill>
                <a:srgbClr val="EEEEEE"/>
              </a:solidFill>
              <a:latin typeface="Poppins"/>
              <a:ea typeface="Poppins"/>
              <a:cs typeface="Poppins"/>
              <a:sym typeface="Poppins"/>
            </a:endParaRPr>
          </a:p>
          <a:p>
            <a:pPr indent="-304800" lvl="0" marL="457200" marR="0" rtl="0" algn="l">
              <a:lnSpc>
                <a:spcPct val="120000"/>
              </a:lnSpc>
              <a:spcBef>
                <a:spcPts val="1000"/>
              </a:spcBef>
              <a:spcAft>
                <a:spcPts val="0"/>
              </a:spcAft>
              <a:buClr>
                <a:srgbClr val="E8FF8C"/>
              </a:buClr>
              <a:buSzPts val="1200"/>
              <a:buFont typeface="Poppins"/>
              <a:buChar char="●"/>
            </a:pPr>
            <a:r>
              <a:rPr b="1" i="0" lang="en-GB" sz="1200" u="none" cap="none" strike="noStrike">
                <a:solidFill>
                  <a:srgbClr val="EEEEEE"/>
                </a:solidFill>
                <a:latin typeface="Poppins"/>
                <a:ea typeface="Poppins"/>
                <a:cs typeface="Poppins"/>
                <a:sym typeface="Poppins"/>
              </a:rPr>
              <a:t>Governance</a:t>
            </a:r>
            <a:r>
              <a:rPr b="0" i="0" lang="en-GB" sz="1200" u="none" cap="none" strike="noStrike">
                <a:solidFill>
                  <a:srgbClr val="EEEEEE"/>
                </a:solidFill>
                <a:latin typeface="Poppins"/>
                <a:ea typeface="Poppins"/>
                <a:cs typeface="Poppins"/>
                <a:sym typeface="Poppins"/>
              </a:rPr>
              <a:t>: our community will get the opportunity to play an important role in key decisions, such as grant programs</a:t>
            </a:r>
            <a:endParaRPr b="0" i="0" sz="1200" u="none" cap="none" strike="noStrike">
              <a:solidFill>
                <a:srgbClr val="EEEEEE"/>
              </a:solidFill>
              <a:latin typeface="Poppins"/>
              <a:ea typeface="Poppins"/>
              <a:cs typeface="Poppins"/>
              <a:sym typeface="Poppins"/>
            </a:endParaRPr>
          </a:p>
          <a:p>
            <a:pPr indent="-304800" lvl="0" marL="457200" marR="0" rtl="0" algn="l">
              <a:lnSpc>
                <a:spcPct val="120000"/>
              </a:lnSpc>
              <a:spcBef>
                <a:spcPts val="1000"/>
              </a:spcBef>
              <a:spcAft>
                <a:spcPts val="0"/>
              </a:spcAft>
              <a:buClr>
                <a:srgbClr val="E8FF8C"/>
              </a:buClr>
              <a:buSzPts val="1200"/>
              <a:buFont typeface="Poppins"/>
              <a:buChar char="●"/>
            </a:pPr>
            <a:r>
              <a:rPr b="1" i="0" lang="en-GB" sz="1200" u="none" cap="none" strike="noStrike">
                <a:solidFill>
                  <a:srgbClr val="EEEEEE"/>
                </a:solidFill>
                <a:latin typeface="Poppins"/>
                <a:ea typeface="Poppins"/>
                <a:cs typeface="Poppins"/>
                <a:sym typeface="Poppins"/>
              </a:rPr>
              <a:t>Buyback and burn program</a:t>
            </a:r>
            <a:r>
              <a:rPr b="1" lang="en-GB" sz="1200">
                <a:solidFill>
                  <a:srgbClr val="EEEEEE"/>
                </a:solidFill>
                <a:latin typeface="Poppins"/>
                <a:ea typeface="Poppins"/>
                <a:cs typeface="Poppins"/>
                <a:sym typeface="Poppins"/>
              </a:rPr>
              <a:t>s</a:t>
            </a:r>
            <a:r>
              <a:rPr b="1" i="0" lang="en-GB" sz="1200" u="none" cap="none" strike="noStrike">
                <a:solidFill>
                  <a:srgbClr val="EEEEEE"/>
                </a:solidFill>
                <a:latin typeface="Poppins"/>
                <a:ea typeface="Poppins"/>
                <a:cs typeface="Poppins"/>
                <a:sym typeface="Poppins"/>
              </a:rPr>
              <a:t>: </a:t>
            </a:r>
            <a:r>
              <a:rPr b="0" i="0" lang="en-GB" sz="1200" u="none" cap="none" strike="noStrike">
                <a:solidFill>
                  <a:srgbClr val="EEEEEE"/>
                </a:solidFill>
                <a:latin typeface="Poppins"/>
                <a:ea typeface="Poppins"/>
                <a:cs typeface="Poppins"/>
                <a:sym typeface="Poppins"/>
              </a:rPr>
              <a:t>20% of the revenues derived from the retail trading business will be put in a vault and discretionarily used to buyback the TRKX tokens</a:t>
            </a:r>
            <a:endParaRPr b="0" i="0" sz="1200" u="none" cap="none" strike="noStrike">
              <a:solidFill>
                <a:srgbClr val="EEEEEE"/>
              </a:solidFill>
              <a:latin typeface="Poppins"/>
              <a:ea typeface="Poppins"/>
              <a:cs typeface="Poppins"/>
              <a:sym typeface="Poppins"/>
            </a:endParaRPr>
          </a:p>
          <a:p>
            <a:pPr indent="-311150" lvl="0" marL="457200" marR="0" rtl="0" algn="l">
              <a:lnSpc>
                <a:spcPct val="120000"/>
              </a:lnSpc>
              <a:spcBef>
                <a:spcPts val="1000"/>
              </a:spcBef>
              <a:spcAft>
                <a:spcPts val="0"/>
              </a:spcAft>
              <a:buClr>
                <a:srgbClr val="E8FF8C"/>
              </a:buClr>
              <a:buSzPts val="1300"/>
              <a:buFont typeface="Roboto"/>
              <a:buChar char="●"/>
            </a:pPr>
            <a:r>
              <a:rPr b="1" i="0" lang="en-GB" sz="12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5"/>
                  </a:ext>
                </a:extLst>
              </a:rPr>
              <a:t>Higher API trading rate</a:t>
            </a:r>
            <a:endParaRPr b="0" i="0" sz="1200" u="none" cap="none" strike="noStrike">
              <a:solidFill>
                <a:srgbClr val="EEEEEE"/>
              </a:solidFill>
              <a:latin typeface="Poppins"/>
              <a:ea typeface="Poppins"/>
              <a:cs typeface="Poppins"/>
              <a:sym typeface="Poppins"/>
            </a:endParaRPr>
          </a:p>
          <a:p>
            <a:pPr indent="-311150" lvl="0" marL="457200" marR="0" rtl="0" algn="l">
              <a:lnSpc>
                <a:spcPct val="120000"/>
              </a:lnSpc>
              <a:spcBef>
                <a:spcPts val="1000"/>
              </a:spcBef>
              <a:spcAft>
                <a:spcPts val="0"/>
              </a:spcAft>
              <a:buClr>
                <a:srgbClr val="E8FF8C"/>
              </a:buClr>
              <a:buSzPts val="1300"/>
              <a:buFont typeface="Roboto"/>
              <a:buChar char="●"/>
            </a:pPr>
            <a:r>
              <a:rPr b="1" i="0" lang="en-GB" sz="1200" u="none" cap="none" strike="noStrike">
                <a:solidFill>
                  <a:srgbClr val="EEEEEE"/>
                </a:solidFill>
                <a:latin typeface="Poppins"/>
                <a:ea typeface="Poppins"/>
                <a:cs typeface="Poppins"/>
                <a:sym typeface="Poppins"/>
              </a:rPr>
              <a:t>Other perks</a:t>
            </a:r>
            <a:r>
              <a:rPr b="0" i="0" lang="en-GB" sz="1200" u="none" cap="none" strike="noStrike">
                <a:solidFill>
                  <a:srgbClr val="EEEEEE"/>
                </a:solidFill>
                <a:latin typeface="Poppins"/>
                <a:ea typeface="Poppins"/>
                <a:cs typeface="Poppins"/>
                <a:sym typeface="Poppins"/>
              </a:rPr>
              <a:t>: priority access to new products (ie. alpha and bespoke products) &amp; dedicated services (white glove, managed accounts…)</a:t>
            </a:r>
            <a:endParaRPr b="0" i="0" sz="1200" u="none" cap="none" strike="noStrike">
              <a:solidFill>
                <a:srgbClr val="000000"/>
              </a:solidFill>
              <a:latin typeface="Arial"/>
              <a:ea typeface="Arial"/>
              <a:cs typeface="Arial"/>
              <a:sym typeface="Arial"/>
            </a:endParaRPr>
          </a:p>
          <a:p>
            <a:pPr indent="-228600" lvl="0" marL="457200" marR="0" rtl="0" algn="l">
              <a:lnSpc>
                <a:spcPct val="120000"/>
              </a:lnSpc>
              <a:spcBef>
                <a:spcPts val="1000"/>
              </a:spcBef>
              <a:spcAft>
                <a:spcPts val="0"/>
              </a:spcAft>
              <a:buClr>
                <a:srgbClr val="E8FF8C"/>
              </a:buClr>
              <a:buSzPts val="1500"/>
              <a:buFont typeface="Roboto"/>
              <a:buNone/>
            </a:pPr>
            <a:r>
              <a:t/>
            </a:r>
            <a:endParaRPr b="0" i="0" sz="1400" u="none" cap="none" strike="noStrike">
              <a:solidFill>
                <a:srgbClr val="EEEEEE"/>
              </a:solidFill>
              <a:latin typeface="Poppins"/>
              <a:ea typeface="Poppins"/>
              <a:cs typeface="Poppins"/>
              <a:sym typeface="Poppins"/>
            </a:endParaRPr>
          </a:p>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p:txBody>
      </p:sp>
      <p:sp>
        <p:nvSpPr>
          <p:cNvPr id="101" name="Google Shape;101;p2"/>
          <p:cNvSpPr/>
          <p:nvPr/>
        </p:nvSpPr>
        <p:spPr>
          <a:xfrm>
            <a:off x="432000" y="1440000"/>
            <a:ext cx="6120000" cy="751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rPr>
              <a:t>Trakx token utility</a:t>
            </a:r>
            <a:endParaRPr b="1" i="0" sz="3000" u="none" cap="none" strike="noStrike">
              <a:solidFill>
                <a:srgbClr val="EEEEEE"/>
              </a:solidFill>
              <a:latin typeface="Poppins"/>
              <a:ea typeface="Poppins"/>
              <a:cs typeface="Poppins"/>
              <a:sym typeface="Poppins"/>
            </a:endParaRPr>
          </a:p>
        </p:txBody>
      </p:sp>
      <p:pic>
        <p:nvPicPr>
          <p:cNvPr id="102" name="Google Shape;102;p2"/>
          <p:cNvPicPr preferRelativeResize="0"/>
          <p:nvPr/>
        </p:nvPicPr>
        <p:blipFill>
          <a:blip r:embed="rId3">
            <a:alphaModFix/>
          </a:blip>
          <a:stretch>
            <a:fillRect/>
          </a:stretch>
        </p:blipFill>
        <p:spPr>
          <a:xfrm>
            <a:off x="1437675" y="7161350"/>
            <a:ext cx="4693176" cy="3377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25dfca499f7_0_44"/>
          <p:cNvPicPr preferRelativeResize="0"/>
          <p:nvPr/>
        </p:nvPicPr>
        <p:blipFill>
          <a:blip r:embed="rId3">
            <a:alphaModFix/>
          </a:blip>
          <a:stretch>
            <a:fillRect/>
          </a:stretch>
        </p:blipFill>
        <p:spPr>
          <a:xfrm>
            <a:off x="298787" y="4193447"/>
            <a:ext cx="6983173" cy="3754080"/>
          </a:xfrm>
          <a:prstGeom prst="rect">
            <a:avLst/>
          </a:prstGeom>
          <a:noFill/>
          <a:ln>
            <a:noFill/>
          </a:ln>
        </p:spPr>
      </p:pic>
      <p:sp>
        <p:nvSpPr>
          <p:cNvPr id="108" name="Google Shape;108;g25dfca499f7_0_44"/>
          <p:cNvSpPr/>
          <p:nvPr/>
        </p:nvSpPr>
        <p:spPr>
          <a:xfrm>
            <a:off x="431981" y="1439973"/>
            <a:ext cx="6662400" cy="1207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lang="en-GB" sz="3000">
                <a:solidFill>
                  <a:srgbClr val="EEEEEE"/>
                </a:solidFill>
                <a:latin typeface="Poppins"/>
                <a:ea typeface="Poppins"/>
                <a:cs typeface="Poppins"/>
                <a:sym typeface="Poppins"/>
                <a:extLst>
                  <a:ext uri="http://customooxmlschemas.google.com/">
                    <go:slidesCustomData xmlns:go="http://customooxmlschemas.google.com/" textRoundtripDataId="6"/>
                  </a:ext>
                </a:extLst>
              </a:rPr>
              <a:t>Discount on fees</a:t>
            </a:r>
            <a:endParaRPr b="1" i="0" sz="3000" u="none" cap="none" strike="noStrike">
              <a:solidFill>
                <a:srgbClr val="EEEEEE"/>
              </a:solidFill>
              <a:latin typeface="Poppins"/>
              <a:ea typeface="Poppins"/>
              <a:cs typeface="Poppins"/>
              <a:sym typeface="Poppins"/>
            </a:endParaRPr>
          </a:p>
        </p:txBody>
      </p:sp>
      <p:sp>
        <p:nvSpPr>
          <p:cNvPr id="109" name="Google Shape;109;g25dfca499f7_0_44"/>
          <p:cNvSpPr/>
          <p:nvPr/>
        </p:nvSpPr>
        <p:spPr>
          <a:xfrm>
            <a:off x="298787" y="1745667"/>
            <a:ext cx="6795600" cy="27717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a:p>
            <a:pPr indent="-323850" lvl="0" marL="457200" marR="0" rtl="0" algn="l">
              <a:lnSpc>
                <a:spcPct val="120000"/>
              </a:lnSpc>
              <a:spcBef>
                <a:spcPts val="1000"/>
              </a:spcBef>
              <a:spcAft>
                <a:spcPts val="0"/>
              </a:spcAft>
              <a:buClr>
                <a:srgbClr val="E8FF8C"/>
              </a:buClr>
              <a:buSzPts val="1500"/>
              <a:buFont typeface="Roboto"/>
              <a:buChar char="●"/>
            </a:pPr>
            <a:r>
              <a:rPr b="1" lang="en-GB" sz="1400">
                <a:solidFill>
                  <a:srgbClr val="EEEEEE"/>
                </a:solidFill>
                <a:latin typeface="Poppins"/>
                <a:ea typeface="Poppins"/>
                <a:cs typeface="Poppins"/>
                <a:sym typeface="Poppins"/>
              </a:rPr>
              <a:t>The Trakx discount program</a:t>
            </a:r>
            <a:r>
              <a:rPr b="0" i="0" lang="en-GB" sz="1400" u="none" cap="none" strike="noStrike">
                <a:solidFill>
                  <a:srgbClr val="EEEEEE"/>
                </a:solidFill>
                <a:latin typeface="Poppins"/>
                <a:ea typeface="Poppins"/>
                <a:cs typeface="Poppins"/>
                <a:sym typeface="Poppins"/>
              </a:rPr>
              <a:t> </a:t>
            </a:r>
            <a:r>
              <a:rPr lang="en-GB" sz="1400">
                <a:solidFill>
                  <a:srgbClr val="EEEEEE"/>
                </a:solidFill>
                <a:latin typeface="Poppins"/>
                <a:ea typeface="Poppins"/>
                <a:cs typeface="Poppins"/>
                <a:sym typeface="Poppins"/>
              </a:rPr>
              <a:t>is</a:t>
            </a:r>
            <a:r>
              <a:rPr b="0" i="0" lang="en-GB" sz="1400" u="none" cap="none" strike="noStrike">
                <a:solidFill>
                  <a:srgbClr val="EEEEEE"/>
                </a:solidFill>
                <a:latin typeface="Poppins"/>
                <a:ea typeface="Poppins"/>
                <a:cs typeface="Poppins"/>
                <a:sym typeface="Poppins"/>
              </a:rPr>
              <a:t> composed of an eight tier system based on the Trakx token holdings</a:t>
            </a:r>
            <a:r>
              <a:rPr lang="en-GB" sz="1400">
                <a:solidFill>
                  <a:srgbClr val="EEEEEE"/>
                </a:solidFill>
                <a:latin typeface="Poppins"/>
                <a:ea typeface="Poppins"/>
                <a:cs typeface="Poppins"/>
                <a:sym typeface="Poppins"/>
              </a:rPr>
              <a:t> and gives </a:t>
            </a:r>
            <a:r>
              <a:rPr b="1" lang="en-GB" sz="1400">
                <a:solidFill>
                  <a:srgbClr val="EEEEEE"/>
                </a:solidFill>
                <a:latin typeface="Poppins"/>
                <a:ea typeface="Poppins"/>
                <a:cs typeface="Poppins"/>
                <a:sym typeface="Poppins"/>
              </a:rPr>
              <a:t>up to 50% trading discount. </a:t>
            </a:r>
            <a:endParaRPr b="1" sz="1400">
              <a:solidFill>
                <a:srgbClr val="EEEEEE"/>
              </a:solidFill>
              <a:latin typeface="Poppins"/>
              <a:ea typeface="Poppins"/>
              <a:cs typeface="Poppins"/>
              <a:sym typeface="Poppins"/>
            </a:endParaRPr>
          </a:p>
          <a:p>
            <a:pPr indent="-323850" lvl="0" marL="457200" marR="0" rtl="0" algn="l">
              <a:lnSpc>
                <a:spcPct val="120000"/>
              </a:lnSpc>
              <a:spcBef>
                <a:spcPts val="1000"/>
              </a:spcBef>
              <a:spcAft>
                <a:spcPts val="0"/>
              </a:spcAft>
              <a:buClr>
                <a:srgbClr val="E8FF8C"/>
              </a:buClr>
              <a:buSzPts val="1500"/>
              <a:buFont typeface="Roboto"/>
              <a:buChar char="●"/>
            </a:pPr>
            <a:r>
              <a:rPr b="0" i="0" lang="en-GB" sz="1400" u="none" cap="none" strike="noStrike">
                <a:solidFill>
                  <a:srgbClr val="EEEEEE"/>
                </a:solidFill>
                <a:latin typeface="Poppins"/>
                <a:ea typeface="Poppins"/>
                <a:cs typeface="Poppins"/>
                <a:sym typeface="Poppins"/>
              </a:rPr>
              <a:t>T</a:t>
            </a:r>
            <a:r>
              <a:rPr lang="en-GB" sz="1400">
                <a:solidFill>
                  <a:srgbClr val="EEEEEE"/>
                </a:solidFill>
                <a:latin typeface="Poppins"/>
                <a:ea typeface="Poppins"/>
                <a:cs typeface="Poppins"/>
                <a:sym typeface="Poppins"/>
              </a:rPr>
              <a:t>he </a:t>
            </a:r>
            <a:r>
              <a:rPr b="0" i="0" lang="en-GB" sz="1400" u="none" cap="none" strike="noStrike">
                <a:solidFill>
                  <a:srgbClr val="EEEEEE"/>
                </a:solidFill>
                <a:latin typeface="Poppins"/>
                <a:ea typeface="Poppins"/>
                <a:cs typeface="Poppins"/>
                <a:sym typeface="Poppins"/>
              </a:rPr>
              <a:t>fee schedule depen</a:t>
            </a:r>
            <a:r>
              <a:rPr lang="en-GB" sz="1400">
                <a:solidFill>
                  <a:srgbClr val="EEEEEE"/>
                </a:solidFill>
                <a:latin typeface="Poppins"/>
                <a:ea typeface="Poppins"/>
                <a:cs typeface="Poppins"/>
                <a:sym typeface="Poppins"/>
              </a:rPr>
              <a:t>ds</a:t>
            </a:r>
            <a:r>
              <a:rPr b="0" i="0" lang="en-GB" sz="1400" u="none" cap="none" strike="noStrike">
                <a:solidFill>
                  <a:srgbClr val="EEEEEE"/>
                </a:solidFill>
                <a:latin typeface="Poppins"/>
                <a:ea typeface="Poppins"/>
                <a:cs typeface="Poppins"/>
                <a:sym typeface="Poppins"/>
              </a:rPr>
              <a:t> on</a:t>
            </a:r>
            <a:r>
              <a:rPr b="0" i="0" lang="en-GB" sz="14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7"/>
                  </a:ext>
                </a:extLst>
              </a:rPr>
              <a:t> the total</a:t>
            </a:r>
            <a:r>
              <a:rPr b="0" i="0" lang="en-GB" sz="1400" u="none" cap="none" strike="noStrike">
                <a:solidFill>
                  <a:srgbClr val="EEEEEE"/>
                </a:solidFill>
                <a:latin typeface="Poppins"/>
                <a:ea typeface="Poppins"/>
                <a:cs typeface="Poppins"/>
                <a:sym typeface="Poppins"/>
              </a:rPr>
              <a:t> of TRKX trad</a:t>
            </a:r>
            <a:r>
              <a:rPr lang="en-GB" sz="1400">
                <a:solidFill>
                  <a:srgbClr val="EEEEEE"/>
                </a:solidFill>
                <a:latin typeface="Poppins"/>
                <a:ea typeface="Poppins"/>
                <a:cs typeface="Poppins"/>
                <a:sym typeface="Poppins"/>
              </a:rPr>
              <a:t>ed</a:t>
            </a:r>
            <a:r>
              <a:rPr b="0" i="0" lang="en-GB" sz="1400" u="none" cap="none" strike="noStrike">
                <a:solidFill>
                  <a:srgbClr val="EEEEEE"/>
                </a:solidFill>
                <a:latin typeface="Poppins"/>
                <a:ea typeface="Poppins"/>
                <a:cs typeface="Poppins"/>
                <a:sym typeface="Poppins"/>
              </a:rPr>
              <a:t> volume during the preceding 30-day period (in USD equivalent). Thus, the benefits start at the end of the 30-day holding period and recalibrate every 30</a:t>
            </a:r>
            <a:r>
              <a:rPr lang="en-GB">
                <a:solidFill>
                  <a:srgbClr val="EEEEEE"/>
                </a:solidFill>
                <a:latin typeface="Poppins"/>
                <a:ea typeface="Poppins"/>
                <a:cs typeface="Poppins"/>
                <a:sym typeface="Poppins"/>
              </a:rPr>
              <a:t> </a:t>
            </a:r>
            <a:r>
              <a:rPr b="0" i="0" lang="en-GB" sz="1400" u="none" cap="none" strike="noStrike">
                <a:solidFill>
                  <a:srgbClr val="EEEEEE"/>
                </a:solidFill>
                <a:latin typeface="Poppins"/>
                <a:ea typeface="Poppins"/>
                <a:cs typeface="Poppins"/>
                <a:sym typeface="Poppins"/>
              </a:rPr>
              <a:t>days.</a:t>
            </a:r>
            <a:endParaRPr b="0" i="0" sz="1400" u="none" cap="none" strike="noStrike">
              <a:solidFill>
                <a:srgbClr val="EEEEEE"/>
              </a:solidFill>
              <a:latin typeface="Poppins"/>
              <a:ea typeface="Poppins"/>
              <a:cs typeface="Poppins"/>
              <a:sym typeface="Poppins"/>
            </a:endParaRPr>
          </a:p>
          <a:p>
            <a:pPr indent="0" lvl="0" marL="45720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p:txBody>
      </p:sp>
      <p:sp>
        <p:nvSpPr>
          <p:cNvPr id="110" name="Google Shape;110;g25dfca499f7_0_44"/>
          <p:cNvSpPr txBox="1"/>
          <p:nvPr/>
        </p:nvSpPr>
        <p:spPr>
          <a:xfrm>
            <a:off x="446231" y="7853553"/>
            <a:ext cx="66672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Poppins"/>
              <a:buChar char="❖"/>
            </a:pPr>
            <a:r>
              <a:rPr lang="en-GB" sz="1400">
                <a:solidFill>
                  <a:srgbClr val="FFFFFF"/>
                </a:solidFill>
                <a:latin typeface="Poppins"/>
                <a:ea typeface="Poppins"/>
                <a:cs typeface="Poppins"/>
                <a:sym typeface="Poppins"/>
              </a:rPr>
              <a:t>On the basis of 1 TRKX= 0.06 USD</a:t>
            </a:r>
            <a:endParaRPr sz="1400">
              <a:solidFill>
                <a:srgbClr val="FFFFFF"/>
              </a:solidFill>
              <a:latin typeface="Poppins"/>
              <a:ea typeface="Poppins"/>
              <a:cs typeface="Poppins"/>
              <a:sym typeface="Poppins"/>
            </a:endParaRPr>
          </a:p>
        </p:txBody>
      </p:sp>
      <p:graphicFrame>
        <p:nvGraphicFramePr>
          <p:cNvPr id="111" name="Google Shape;111;g25dfca499f7_0_44"/>
          <p:cNvGraphicFramePr/>
          <p:nvPr/>
        </p:nvGraphicFramePr>
        <p:xfrm>
          <a:off x="660593" y="4580682"/>
          <a:ext cx="3000000" cy="3000000"/>
        </p:xfrm>
        <a:graphic>
          <a:graphicData uri="http://schemas.openxmlformats.org/drawingml/2006/table">
            <a:tbl>
              <a:tblPr>
                <a:noFill/>
                <a:tableStyleId>{5A07B750-9DB8-4BAD-B39D-407D9D2EFB5E}</a:tableStyleId>
              </a:tblPr>
              <a:tblGrid>
                <a:gridCol w="1475325"/>
                <a:gridCol w="2353850"/>
                <a:gridCol w="2696850"/>
              </a:tblGrid>
              <a:tr h="506225">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Tier</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TRKX staked</a:t>
                      </a:r>
                      <a:endParaRPr b="1" sz="1100" u="none" cap="none" strike="noStrike">
                        <a:solidFill>
                          <a:schemeClr val="lt1"/>
                        </a:solidFill>
                        <a:latin typeface="Poppins"/>
                        <a:ea typeface="Poppins"/>
                        <a:cs typeface="Poppins"/>
                        <a:sym typeface="Poppins"/>
                      </a:endParaRPr>
                    </a:p>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 (USD equivalent)*</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Discount on Taker &amp; </a:t>
                      </a:r>
                      <a:endParaRPr b="1" sz="1100" u="none" cap="none" strike="noStrike">
                        <a:solidFill>
                          <a:schemeClr val="lt1"/>
                        </a:solidFill>
                        <a:latin typeface="Poppins"/>
                        <a:ea typeface="Poppins"/>
                        <a:cs typeface="Poppins"/>
                        <a:sym typeface="Poppins"/>
                      </a:endParaRPr>
                    </a:p>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Maker Fees</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Regular 1</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Regular 2</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5%</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Regular 3</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10%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Regular 4</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$10,000</a:t>
                      </a:r>
                      <a:endParaRPr sz="1400" u="none" cap="none" strike="noStrike">
                        <a:solidFill>
                          <a:schemeClr val="lt1"/>
                        </a:solidFill>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Vip 1</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$50,000</a:t>
                      </a:r>
                      <a:endParaRPr sz="1400" u="none" cap="none" strike="noStrike">
                        <a:solidFill>
                          <a:schemeClr val="lt1"/>
                        </a:solidFill>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25%</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VIP 2</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$200,000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30%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VIP 3</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40%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71675">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VIP 4</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$5,000,000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50%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g25dfca499f7_0_52"/>
          <p:cNvPicPr preferRelativeResize="0"/>
          <p:nvPr/>
        </p:nvPicPr>
        <p:blipFill>
          <a:blip r:embed="rId3">
            <a:alphaModFix/>
          </a:blip>
          <a:stretch>
            <a:fillRect/>
          </a:stretch>
        </p:blipFill>
        <p:spPr>
          <a:xfrm>
            <a:off x="298787" y="4117248"/>
            <a:ext cx="6983173" cy="3540883"/>
          </a:xfrm>
          <a:prstGeom prst="rect">
            <a:avLst/>
          </a:prstGeom>
          <a:noFill/>
          <a:ln>
            <a:noFill/>
          </a:ln>
        </p:spPr>
      </p:pic>
      <p:sp>
        <p:nvSpPr>
          <p:cNvPr id="117" name="Google Shape;117;g25dfca499f7_0_52"/>
          <p:cNvSpPr/>
          <p:nvPr/>
        </p:nvSpPr>
        <p:spPr>
          <a:xfrm>
            <a:off x="431981" y="1439973"/>
            <a:ext cx="4733700" cy="706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8"/>
                  </a:ext>
                </a:extLst>
              </a:rPr>
              <a:t>Referral program</a:t>
            </a:r>
            <a:endParaRPr b="1" i="0" sz="3000" u="none" cap="none" strike="noStrike">
              <a:solidFill>
                <a:srgbClr val="EEEEEE"/>
              </a:solidFill>
              <a:latin typeface="Poppins"/>
              <a:ea typeface="Poppins"/>
              <a:cs typeface="Poppins"/>
              <a:sym typeface="Poppins"/>
            </a:endParaRPr>
          </a:p>
        </p:txBody>
      </p:sp>
      <p:sp>
        <p:nvSpPr>
          <p:cNvPr id="118" name="Google Shape;118;g25dfca499f7_0_52"/>
          <p:cNvSpPr/>
          <p:nvPr/>
        </p:nvSpPr>
        <p:spPr>
          <a:xfrm>
            <a:off x="395983" y="2126660"/>
            <a:ext cx="6628200" cy="17127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a:p>
            <a:pPr indent="-323850" lvl="0" marL="457200" marR="0" rtl="0" algn="l">
              <a:lnSpc>
                <a:spcPct val="115000"/>
              </a:lnSpc>
              <a:spcBef>
                <a:spcPts val="1200"/>
              </a:spcBef>
              <a:spcAft>
                <a:spcPts val="0"/>
              </a:spcAft>
              <a:buClr>
                <a:srgbClr val="E8FF8C"/>
              </a:buClr>
              <a:buSzPts val="1500"/>
              <a:buFont typeface="Roboto"/>
              <a:buChar char="●"/>
            </a:pPr>
            <a:r>
              <a:rPr b="1" lang="en-GB" sz="1400">
                <a:solidFill>
                  <a:srgbClr val="EEEEEE"/>
                </a:solidFill>
                <a:latin typeface="Poppins"/>
                <a:ea typeface="Poppins"/>
                <a:cs typeface="Poppins"/>
                <a:sym typeface="Poppins"/>
              </a:rPr>
              <a:t>Up to 35% fee redistribution</a:t>
            </a:r>
            <a:endParaRPr b="1" sz="1400">
              <a:solidFill>
                <a:srgbClr val="EEEEEE"/>
              </a:solidFill>
              <a:latin typeface="Poppins"/>
              <a:ea typeface="Poppins"/>
              <a:cs typeface="Poppins"/>
              <a:sym typeface="Poppins"/>
            </a:endParaRPr>
          </a:p>
          <a:p>
            <a:pPr indent="-323850" lvl="0" marL="457200" marR="0" rtl="0" algn="l">
              <a:lnSpc>
                <a:spcPct val="115000"/>
              </a:lnSpc>
              <a:spcBef>
                <a:spcPts val="1200"/>
              </a:spcBef>
              <a:spcAft>
                <a:spcPts val="0"/>
              </a:spcAft>
              <a:buClr>
                <a:srgbClr val="E8FF8C"/>
              </a:buClr>
              <a:buSzPts val="1500"/>
              <a:buFont typeface="Roboto"/>
              <a:buChar char="●"/>
            </a:pPr>
            <a:r>
              <a:rPr b="0" i="0" lang="en-GB" sz="1400" u="none" cap="none" strike="noStrike">
                <a:solidFill>
                  <a:srgbClr val="EEEEEE"/>
                </a:solidFill>
                <a:latin typeface="Poppins"/>
                <a:ea typeface="Poppins"/>
                <a:cs typeface="Poppins"/>
                <a:sym typeface="Poppins"/>
              </a:rPr>
              <a:t>If a new user registers using a referee's unique referral code, the referee will receive 20%–35% of their fees, and the referred user will receive a 5% refund. The referee will benefit from the fee redistribution for one month only.</a:t>
            </a:r>
            <a:endParaRPr b="0" i="0" sz="1400" u="none" cap="none" strike="noStrike">
              <a:solidFill>
                <a:srgbClr val="EEEEEE"/>
              </a:solidFill>
              <a:latin typeface="Poppins"/>
              <a:ea typeface="Poppins"/>
              <a:cs typeface="Poppins"/>
              <a:sym typeface="Poppins"/>
            </a:endParaRPr>
          </a:p>
          <a:p>
            <a:pPr indent="0" lvl="0" marL="457200" marR="0" rtl="0" algn="l">
              <a:lnSpc>
                <a:spcPct val="115000"/>
              </a:lnSpc>
              <a:spcBef>
                <a:spcPts val="1200"/>
              </a:spcBef>
              <a:spcAft>
                <a:spcPts val="120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p:txBody>
      </p:sp>
      <p:graphicFrame>
        <p:nvGraphicFramePr>
          <p:cNvPr id="119" name="Google Shape;119;g25dfca499f7_0_52"/>
          <p:cNvGraphicFramePr/>
          <p:nvPr/>
        </p:nvGraphicFramePr>
        <p:xfrm>
          <a:off x="558591" y="4418870"/>
          <a:ext cx="3000000" cy="3000000"/>
        </p:xfrm>
        <a:graphic>
          <a:graphicData uri="http://schemas.openxmlformats.org/drawingml/2006/table">
            <a:tbl>
              <a:tblPr>
                <a:noFill/>
                <a:tableStyleId>{5A07B750-9DB8-4BAD-B39D-407D9D2EFB5E}</a:tableStyleId>
              </a:tblPr>
              <a:tblGrid>
                <a:gridCol w="1734525"/>
                <a:gridCol w="2292000"/>
                <a:gridCol w="2415950"/>
              </a:tblGrid>
              <a:tr h="506225">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Level</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TRKX staked (USD equivalent)*</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none" cap="none" strike="noStrike">
                          <a:solidFill>
                            <a:schemeClr val="lt1"/>
                          </a:solidFill>
                          <a:latin typeface="Poppins"/>
                          <a:ea typeface="Poppins"/>
                          <a:cs typeface="Poppins"/>
                          <a:sym typeface="Poppins"/>
                        </a:rPr>
                        <a:t>Fee redistribution rates</a:t>
                      </a:r>
                      <a:endParaRPr b="1"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1</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2</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$250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22%</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3</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$500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24%</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4</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a:t>
                      </a:r>
                      <a:endParaRPr sz="1400" u="none" cap="none" strike="noStrike">
                        <a:solidFill>
                          <a:schemeClr val="lt1"/>
                        </a:solidFill>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26%</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5</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$10,000</a:t>
                      </a:r>
                      <a:endParaRPr sz="1400" u="none" cap="none" strike="noStrike">
                        <a:solidFill>
                          <a:schemeClr val="lt1"/>
                        </a:solidFill>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28%</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6</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$50,000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30%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7</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$250,000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32%</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r h="294650">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Level 8</a:t>
                      </a:r>
                      <a:endParaRPr sz="1100" u="none" cap="none" strike="noStrike">
                        <a:solidFill>
                          <a:schemeClr val="lt1"/>
                        </a:solidFill>
                        <a:latin typeface="Poppins"/>
                        <a:ea typeface="Poppins"/>
                        <a:cs typeface="Poppins"/>
                        <a:sym typeface="Poppins"/>
                      </a:endParaRPr>
                    </a:p>
                  </a:txBody>
                  <a:tcPr marT="63500" marB="63500" marR="63500" marL="63500">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&gt; $1,000,000</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100"/>
                        <a:buFont typeface="Arial"/>
                        <a:buNone/>
                      </a:pPr>
                      <a:r>
                        <a:rPr lang="en-GB" sz="1100" u="none" cap="none" strike="noStrike">
                          <a:solidFill>
                            <a:schemeClr val="lt1"/>
                          </a:solidFill>
                          <a:latin typeface="Poppins"/>
                          <a:ea typeface="Poppins"/>
                          <a:cs typeface="Poppins"/>
                          <a:sym typeface="Poppins"/>
                        </a:rPr>
                        <a:t>35%</a:t>
                      </a:r>
                      <a:endParaRPr sz="1100" u="none" cap="none" strike="noStrike">
                        <a:solidFill>
                          <a:schemeClr val="lt1"/>
                        </a:solidFill>
                        <a:latin typeface="Poppins"/>
                        <a:ea typeface="Poppins"/>
                        <a:cs typeface="Poppins"/>
                        <a:sym typeface="Poppins"/>
                      </a:endParaRPr>
                    </a:p>
                  </a:txBody>
                  <a:tcPr marT="63500" marB="63500" marR="63500" marL="63500" anchor="ctr">
                    <a:lnL cap="flat" cmpd="sng" w="12650">
                      <a:solidFill>
                        <a:srgbClr val="CCCCCC">
                          <a:alpha val="0"/>
                        </a:srgbClr>
                      </a:solidFill>
                      <a:prstDash val="solid"/>
                      <a:round/>
                      <a:headEnd len="sm" w="sm" type="none"/>
                      <a:tailEnd len="sm" w="sm" type="none"/>
                    </a:lnL>
                    <a:lnR cap="flat" cmpd="sng" w="12650">
                      <a:solidFill>
                        <a:srgbClr val="CCCCCC">
                          <a:alpha val="0"/>
                        </a:srgbClr>
                      </a:solidFill>
                      <a:prstDash val="solid"/>
                      <a:round/>
                      <a:headEnd len="sm" w="sm" type="none"/>
                      <a:tailEnd len="sm" w="sm" type="none"/>
                    </a:lnR>
                    <a:lnT cap="flat" cmpd="sng" w="12650">
                      <a:solidFill>
                        <a:srgbClr val="CCCCCC">
                          <a:alpha val="0"/>
                        </a:srgbClr>
                      </a:solidFill>
                      <a:prstDash val="solid"/>
                      <a:round/>
                      <a:headEnd len="sm" w="sm" type="none"/>
                      <a:tailEnd len="sm" w="sm" type="none"/>
                    </a:lnT>
                    <a:lnB cap="flat" cmpd="sng" w="12650">
                      <a:solidFill>
                        <a:srgbClr val="CCCCCC">
                          <a:alpha val="0"/>
                        </a:srgbClr>
                      </a:solidFill>
                      <a:prstDash val="solid"/>
                      <a:round/>
                      <a:headEnd len="sm" w="sm" type="none"/>
                      <a:tailEnd len="sm" w="sm" type="none"/>
                    </a:lnB>
                  </a:tcPr>
                </a:tc>
              </a:tr>
            </a:tbl>
          </a:graphicData>
        </a:graphic>
      </p:graphicFrame>
      <p:sp>
        <p:nvSpPr>
          <p:cNvPr id="120" name="Google Shape;120;g25dfca499f7_0_52"/>
          <p:cNvSpPr/>
          <p:nvPr/>
        </p:nvSpPr>
        <p:spPr>
          <a:xfrm>
            <a:off x="451200" y="7709403"/>
            <a:ext cx="6962400" cy="5424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1200"/>
              </a:spcBef>
              <a:spcAft>
                <a:spcPts val="0"/>
              </a:spcAft>
              <a:buNone/>
            </a:pPr>
            <a:r>
              <a:t/>
            </a:r>
            <a:endParaRPr i="0" sz="1600" u="none" cap="none" strike="noStrike">
              <a:solidFill>
                <a:srgbClr val="EEEEEE"/>
              </a:solidFill>
              <a:latin typeface="Poppins"/>
              <a:ea typeface="Poppins"/>
              <a:cs typeface="Poppins"/>
              <a:sym typeface="Poppins"/>
            </a:endParaRPr>
          </a:p>
        </p:txBody>
      </p:sp>
      <p:sp>
        <p:nvSpPr>
          <p:cNvPr id="121" name="Google Shape;121;g25dfca499f7_0_52"/>
          <p:cNvSpPr txBox="1"/>
          <p:nvPr/>
        </p:nvSpPr>
        <p:spPr>
          <a:xfrm>
            <a:off x="552450" y="7658141"/>
            <a:ext cx="66675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Poppins"/>
              <a:buChar char="❖"/>
            </a:pPr>
            <a:r>
              <a:rPr lang="en-GB" sz="1400">
                <a:solidFill>
                  <a:schemeClr val="lt1"/>
                </a:solidFill>
                <a:latin typeface="Poppins"/>
                <a:ea typeface="Poppins"/>
                <a:cs typeface="Poppins"/>
                <a:sym typeface="Poppins"/>
              </a:rPr>
              <a:t>On the basis of 1 TRKX=0.06 USD</a:t>
            </a:r>
            <a:endParaRPr sz="1400">
              <a:solidFill>
                <a:schemeClr val="lt1"/>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25bb44ab266_0_61"/>
          <p:cNvSpPr/>
          <p:nvPr/>
        </p:nvSpPr>
        <p:spPr>
          <a:xfrm>
            <a:off x="432000" y="1440000"/>
            <a:ext cx="4734000" cy="493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rPr>
              <a:t>Governance</a:t>
            </a:r>
            <a:endParaRPr b="1" i="0" sz="3000" u="none" cap="none" strike="noStrike">
              <a:solidFill>
                <a:srgbClr val="EEEEEE"/>
              </a:solidFill>
              <a:latin typeface="Poppins"/>
              <a:ea typeface="Poppins"/>
              <a:cs typeface="Poppins"/>
              <a:sym typeface="Poppins"/>
            </a:endParaRPr>
          </a:p>
        </p:txBody>
      </p:sp>
      <p:sp>
        <p:nvSpPr>
          <p:cNvPr id="127" name="Google Shape;127;g25bb44ab266_0_61"/>
          <p:cNvSpPr/>
          <p:nvPr/>
        </p:nvSpPr>
        <p:spPr>
          <a:xfrm>
            <a:off x="360000" y="2160000"/>
            <a:ext cx="6326700" cy="27972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a:p>
            <a:pPr indent="-323850" lvl="0" marL="457200" marR="0" rtl="0" algn="l">
              <a:lnSpc>
                <a:spcPct val="120000"/>
              </a:lnSpc>
              <a:spcBef>
                <a:spcPts val="1000"/>
              </a:spcBef>
              <a:spcAft>
                <a:spcPts val="0"/>
              </a:spcAft>
              <a:buClr>
                <a:srgbClr val="E8FF8C"/>
              </a:buClr>
              <a:buSzPts val="1500"/>
              <a:buFont typeface="Poppins"/>
              <a:buChar char="●"/>
            </a:pPr>
            <a:r>
              <a:rPr i="0" lang="en-GB" sz="1600" u="none" cap="none" strike="noStrike">
                <a:solidFill>
                  <a:srgbClr val="EEEEEE"/>
                </a:solidFill>
                <a:latin typeface="Poppins"/>
                <a:ea typeface="Poppins"/>
                <a:cs typeface="Poppins"/>
                <a:sym typeface="Poppins"/>
              </a:rPr>
              <a:t>Along with economic benefits, the TRKX token will play an important role in the Trakx ecosystem governance.</a:t>
            </a:r>
            <a:endParaRPr i="0" sz="1600" u="none" cap="none" strike="noStrike">
              <a:solidFill>
                <a:srgbClr val="000000"/>
              </a:solidFill>
              <a:latin typeface="Poppins"/>
              <a:ea typeface="Poppins"/>
              <a:cs typeface="Poppins"/>
              <a:sym typeface="Poppins"/>
            </a:endParaRPr>
          </a:p>
          <a:p>
            <a:pPr indent="-330200" lvl="0" marL="457200" marR="0" rtl="0" algn="l">
              <a:lnSpc>
                <a:spcPct val="120000"/>
              </a:lnSpc>
              <a:spcBef>
                <a:spcPts val="1000"/>
              </a:spcBef>
              <a:spcAft>
                <a:spcPts val="0"/>
              </a:spcAft>
              <a:buClr>
                <a:srgbClr val="E8FF8C"/>
              </a:buClr>
              <a:buSzPts val="1600"/>
              <a:buFont typeface="Poppins"/>
              <a:buChar char="●"/>
            </a:pPr>
            <a:r>
              <a:rPr i="0" lang="en-GB" sz="1600" u="none" cap="none" strike="noStrike">
                <a:solidFill>
                  <a:srgbClr val="EEEEEE"/>
                </a:solidFill>
                <a:latin typeface="Poppins"/>
                <a:ea typeface="Poppins"/>
                <a:cs typeface="Poppins"/>
                <a:sym typeface="Poppins"/>
              </a:rPr>
              <a:t>TRKX token holders will have the right to vote on key proposals, such as incentive programs, grant programs, allocation of TRKX tokens, allocation of fees generated by the platform</a:t>
            </a:r>
            <a:r>
              <a:rPr lang="en-GB" sz="1600">
                <a:solidFill>
                  <a:srgbClr val="EEEEEE"/>
                </a:solidFill>
                <a:latin typeface="Poppins"/>
                <a:ea typeface="Poppins"/>
                <a:cs typeface="Poppins"/>
                <a:sym typeface="Poppins"/>
              </a:rPr>
              <a:t>.</a:t>
            </a:r>
            <a:endParaRPr i="0" sz="1600" u="none" cap="none" strike="noStrike">
              <a:solidFill>
                <a:srgbClr val="000000"/>
              </a:solidFill>
              <a:latin typeface="Poppins"/>
              <a:ea typeface="Poppins"/>
              <a:cs typeface="Poppins"/>
              <a:sym typeface="Poppins"/>
            </a:endParaRPr>
          </a:p>
          <a:p>
            <a:pPr indent="-330200" lvl="0" marL="457200" marR="0" rtl="0" algn="l">
              <a:lnSpc>
                <a:spcPct val="120000"/>
              </a:lnSpc>
              <a:spcBef>
                <a:spcPts val="1000"/>
              </a:spcBef>
              <a:spcAft>
                <a:spcPts val="0"/>
              </a:spcAft>
              <a:buClr>
                <a:srgbClr val="E8FF8C"/>
              </a:buClr>
              <a:buSzPts val="1600"/>
              <a:buFont typeface="Poppins"/>
              <a:buChar char="●"/>
            </a:pPr>
            <a:r>
              <a:rPr i="0" lang="en-GB" sz="1600" u="none" cap="none" strike="noStrike">
                <a:solidFill>
                  <a:srgbClr val="EEEEEE"/>
                </a:solidFill>
                <a:latin typeface="Poppins"/>
                <a:ea typeface="Poppins"/>
                <a:cs typeface="Poppins"/>
                <a:sym typeface="Poppins"/>
              </a:rPr>
              <a:t>Holders will be able to delegate their tokens to the most active community members.</a:t>
            </a:r>
            <a:endParaRPr i="0" sz="1600" u="none" cap="none" strike="noStrike">
              <a:solidFill>
                <a:srgbClr val="EEEEEE"/>
              </a:solidFill>
              <a:latin typeface="Poppins"/>
              <a:ea typeface="Poppins"/>
              <a:cs typeface="Poppins"/>
              <a:sym typeface="Poppins"/>
            </a:endParaRPr>
          </a:p>
        </p:txBody>
      </p:sp>
      <p:pic>
        <p:nvPicPr>
          <p:cNvPr id="128" name="Google Shape;128;g25bb44ab266_0_61"/>
          <p:cNvPicPr preferRelativeResize="0"/>
          <p:nvPr/>
        </p:nvPicPr>
        <p:blipFill>
          <a:blip r:embed="rId3">
            <a:alphaModFix/>
          </a:blip>
          <a:stretch>
            <a:fillRect/>
          </a:stretch>
        </p:blipFill>
        <p:spPr>
          <a:xfrm>
            <a:off x="900000" y="6758300"/>
            <a:ext cx="6535148" cy="3800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5bb44ab266_0_56"/>
          <p:cNvSpPr/>
          <p:nvPr/>
        </p:nvSpPr>
        <p:spPr>
          <a:xfrm>
            <a:off x="431981" y="1439973"/>
            <a:ext cx="5722200" cy="625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9"/>
                  </a:ext>
                </a:extLst>
              </a:rPr>
              <a:t>Buyback</a:t>
            </a:r>
            <a:r>
              <a:rPr b="1" i="0" lang="en-GB" sz="3000" u="none" cap="none" strike="noStrike">
                <a:solidFill>
                  <a:srgbClr val="EEEEEE"/>
                </a:solidFill>
                <a:latin typeface="Poppins"/>
                <a:ea typeface="Poppins"/>
                <a:cs typeface="Poppins"/>
                <a:sym typeface="Poppins"/>
              </a:rPr>
              <a:t> and burn program</a:t>
            </a:r>
            <a:endParaRPr b="1" i="0" sz="3000" u="none" cap="none" strike="noStrike">
              <a:solidFill>
                <a:srgbClr val="EEEEEE"/>
              </a:solidFill>
              <a:latin typeface="Poppins"/>
              <a:ea typeface="Poppins"/>
              <a:cs typeface="Poppins"/>
              <a:sym typeface="Poppins"/>
            </a:endParaRPr>
          </a:p>
        </p:txBody>
      </p:sp>
      <p:sp>
        <p:nvSpPr>
          <p:cNvPr id="134" name="Google Shape;134;g25bb44ab266_0_56"/>
          <p:cNvSpPr/>
          <p:nvPr/>
        </p:nvSpPr>
        <p:spPr>
          <a:xfrm>
            <a:off x="395983" y="2279057"/>
            <a:ext cx="6652800" cy="75723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a:p>
            <a:pPr indent="0" lvl="0" marL="0" marR="0" rtl="0" algn="l">
              <a:lnSpc>
                <a:spcPct val="120000"/>
              </a:lnSpc>
              <a:spcBef>
                <a:spcPts val="1000"/>
              </a:spcBef>
              <a:spcAft>
                <a:spcPts val="0"/>
              </a:spcAft>
              <a:buClr>
                <a:srgbClr val="000000"/>
              </a:buClr>
              <a:buSzPts val="1400"/>
              <a:buFont typeface="Arial"/>
              <a:buNone/>
            </a:pPr>
            <a:r>
              <a:rPr b="1" lang="en-GB" sz="1600">
                <a:solidFill>
                  <a:srgbClr val="EEEEEE"/>
                </a:solidFill>
                <a:latin typeface="Poppins"/>
                <a:ea typeface="Poppins"/>
                <a:cs typeface="Poppins"/>
                <a:sym typeface="Poppins"/>
              </a:rPr>
              <a:t>Through our buyback and burn program, Trakx is committed to supporting both the value of its token and the project’s long-term success.</a:t>
            </a:r>
            <a:endParaRPr b="1" i="0" sz="1600" u="none" cap="none" strike="noStrike">
              <a:solidFill>
                <a:srgbClr val="EEEEEE"/>
              </a:solidFill>
              <a:latin typeface="Poppins"/>
              <a:ea typeface="Poppins"/>
              <a:cs typeface="Poppins"/>
              <a:sym typeface="Poppins"/>
            </a:endParaRPr>
          </a:p>
          <a:p>
            <a:pPr indent="0" lvl="0" marL="0" marR="0" rtl="0" algn="l">
              <a:lnSpc>
                <a:spcPct val="120000"/>
              </a:lnSpc>
              <a:spcBef>
                <a:spcPts val="1000"/>
              </a:spcBef>
              <a:spcAft>
                <a:spcPts val="0"/>
              </a:spcAft>
              <a:buClr>
                <a:srgbClr val="000000"/>
              </a:buClr>
              <a:buSzPts val="1400"/>
              <a:buFont typeface="Arial"/>
              <a:buNone/>
            </a:pPr>
            <a:r>
              <a:t/>
            </a:r>
            <a:endParaRPr sz="1400">
              <a:solidFill>
                <a:srgbClr val="EEEEEE"/>
              </a:solidFill>
              <a:latin typeface="Poppins"/>
              <a:ea typeface="Poppins"/>
              <a:cs typeface="Poppins"/>
              <a:sym typeface="Poppins"/>
            </a:endParaRPr>
          </a:p>
          <a:p>
            <a:pPr indent="-323850" lvl="0" marL="457200" rtl="0" algn="l">
              <a:lnSpc>
                <a:spcPct val="120000"/>
              </a:lnSpc>
              <a:spcBef>
                <a:spcPts val="1000"/>
              </a:spcBef>
              <a:spcAft>
                <a:spcPts val="0"/>
              </a:spcAft>
              <a:buClr>
                <a:srgbClr val="E8FF8C"/>
              </a:buClr>
              <a:buSzPts val="1500"/>
              <a:buFont typeface="Roboto"/>
              <a:buChar char="●"/>
            </a:pPr>
            <a:r>
              <a:rPr lang="en-GB" sz="1400">
                <a:solidFill>
                  <a:srgbClr val="EEEEEE"/>
                </a:solidFill>
                <a:latin typeface="Poppins"/>
                <a:ea typeface="Poppins"/>
                <a:cs typeface="Poppins"/>
                <a:sym typeface="Poppins"/>
              </a:rPr>
              <a:t>20% of the revenue derived from the retail trading business will be transferred into a vault, comprising both stablecoins and TRKX tokens</a:t>
            </a:r>
            <a:endParaRPr sz="1400">
              <a:solidFill>
                <a:srgbClr val="EEEEEE"/>
              </a:solidFill>
              <a:latin typeface="Poppins"/>
              <a:ea typeface="Poppins"/>
              <a:cs typeface="Poppins"/>
              <a:sym typeface="Poppins"/>
            </a:endParaRPr>
          </a:p>
          <a:p>
            <a:pPr indent="-323850" lvl="0" marL="457200" rtl="0" algn="l">
              <a:lnSpc>
                <a:spcPct val="120000"/>
              </a:lnSpc>
              <a:spcBef>
                <a:spcPts val="1000"/>
              </a:spcBef>
              <a:spcAft>
                <a:spcPts val="0"/>
              </a:spcAft>
              <a:buClr>
                <a:srgbClr val="E8FF8C"/>
              </a:buClr>
              <a:buSzPts val="1500"/>
              <a:buFont typeface="Roboto"/>
              <a:buChar char="●"/>
            </a:pPr>
            <a:r>
              <a:rPr lang="en-GB" sz="1400">
                <a:solidFill>
                  <a:srgbClr val="EEEEEE"/>
                </a:solidFill>
                <a:latin typeface="Poppins"/>
                <a:ea typeface="Poppins"/>
                <a:cs typeface="Poppins"/>
                <a:sym typeface="Poppins"/>
              </a:rPr>
              <a:t>This vault will be used to buyback or sell TRKX tokens on the markets when required. This model aims at ensuring that the TRKX public price is in line with the value perceived by long term TRKX holders</a:t>
            </a:r>
            <a:endParaRPr b="0" i="0" sz="1400" u="none" cap="none" strike="noStrike">
              <a:solidFill>
                <a:srgbClr val="EEEEEE"/>
              </a:solidFill>
              <a:latin typeface="Poppins"/>
              <a:ea typeface="Poppins"/>
              <a:cs typeface="Poppins"/>
              <a:sym typeface="Poppins"/>
            </a:endParaRPr>
          </a:p>
          <a:p>
            <a:pPr indent="-323850" lvl="0" marL="457200" marR="0" rtl="0" algn="l">
              <a:lnSpc>
                <a:spcPct val="120000"/>
              </a:lnSpc>
              <a:spcBef>
                <a:spcPts val="1000"/>
              </a:spcBef>
              <a:spcAft>
                <a:spcPts val="0"/>
              </a:spcAft>
              <a:buClr>
                <a:srgbClr val="E8FF8C"/>
              </a:buClr>
              <a:buSzPts val="1500"/>
              <a:buFont typeface="Roboto"/>
              <a:buChar char="●"/>
            </a:pPr>
            <a:r>
              <a:rPr b="0" i="0" lang="en-GB" sz="1400" u="none" cap="none" strike="noStrike">
                <a:solidFill>
                  <a:srgbClr val="EEEEEE"/>
                </a:solidFill>
                <a:latin typeface="Poppins"/>
                <a:ea typeface="Poppins"/>
                <a:cs typeface="Poppins"/>
                <a:sym typeface="Poppins"/>
              </a:rPr>
              <a:t>Buyback programs </a:t>
            </a:r>
            <a:r>
              <a:rPr lang="en-GB">
                <a:solidFill>
                  <a:srgbClr val="EEEEEE"/>
                </a:solidFill>
                <a:latin typeface="Poppins"/>
                <a:ea typeface="Poppins"/>
                <a:cs typeface="Poppins"/>
                <a:sym typeface="Poppins"/>
              </a:rPr>
              <a:t>will</a:t>
            </a:r>
            <a:r>
              <a:rPr b="0" i="0" lang="en-GB" sz="1400" u="none" cap="none" strike="noStrike">
                <a:solidFill>
                  <a:srgbClr val="EEEEEE"/>
                </a:solidFill>
                <a:latin typeface="Poppins"/>
                <a:ea typeface="Poppins"/>
                <a:cs typeface="Poppins"/>
                <a:sym typeface="Poppins"/>
              </a:rPr>
              <a:t> not occur on a recurring basis. Like for listed equities, </a:t>
            </a:r>
            <a:r>
              <a:rPr b="0" i="0" lang="en-GB" sz="14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0"/>
                  </a:ext>
                </a:extLst>
              </a:rPr>
              <a:t>internal research </a:t>
            </a:r>
            <a:r>
              <a:rPr lang="en-GB" sz="1400">
                <a:solidFill>
                  <a:srgbClr val="EEEEEE"/>
                </a:solidFill>
                <a:latin typeface="Poppins"/>
                <a:ea typeface="Poppins"/>
                <a:cs typeface="Poppins"/>
                <a:sym typeface="Poppins"/>
              </a:rPr>
              <a:t>will </a:t>
            </a:r>
            <a:r>
              <a:rPr b="0" i="0" lang="en-GB" sz="1400" u="none" cap="none" strike="noStrike">
                <a:solidFill>
                  <a:srgbClr val="EEEEEE"/>
                </a:solidFill>
                <a:latin typeface="Poppins"/>
                <a:ea typeface="Poppins"/>
                <a:cs typeface="Poppins"/>
                <a:sym typeface="Poppins"/>
              </a:rPr>
              <a:t> be required to assess the value for long</a:t>
            </a:r>
            <a:r>
              <a:rPr lang="en-GB" sz="1400">
                <a:solidFill>
                  <a:srgbClr val="EEEEEE"/>
                </a:solidFill>
                <a:latin typeface="Poppins"/>
                <a:ea typeface="Poppins"/>
                <a:cs typeface="Poppins"/>
                <a:sym typeface="Poppins"/>
              </a:rPr>
              <a:t> </a:t>
            </a:r>
            <a:r>
              <a:rPr b="0" i="0" lang="en-GB" sz="1400" u="none" cap="none" strike="noStrike">
                <a:solidFill>
                  <a:srgbClr val="EEEEEE"/>
                </a:solidFill>
                <a:latin typeface="Poppins"/>
                <a:ea typeface="Poppins"/>
                <a:cs typeface="Poppins"/>
                <a:sym typeface="Poppins"/>
              </a:rPr>
              <a:t>term holders and the timing of buyback programs</a:t>
            </a:r>
            <a:endParaRPr b="0" i="0" sz="1400" u="none" cap="none" strike="noStrike">
              <a:solidFill>
                <a:srgbClr val="EEEEEE"/>
              </a:solidFill>
              <a:latin typeface="Poppins"/>
              <a:ea typeface="Poppins"/>
              <a:cs typeface="Poppins"/>
              <a:sym typeface="Poppins"/>
            </a:endParaRPr>
          </a:p>
          <a:p>
            <a:pPr indent="0" lvl="0" marL="457200" marR="0" rtl="0" algn="l">
              <a:lnSpc>
                <a:spcPct val="120000"/>
              </a:lnSpc>
              <a:spcBef>
                <a:spcPts val="1000"/>
              </a:spcBef>
              <a:spcAft>
                <a:spcPts val="0"/>
              </a:spcAft>
              <a:buClr>
                <a:srgbClr val="000000"/>
              </a:buClr>
              <a:buSzPts val="1400"/>
              <a:buFont typeface="Arial"/>
              <a:buNone/>
            </a:pPr>
            <a:r>
              <a:t/>
            </a:r>
            <a:endParaRPr b="0" i="0" sz="1400" u="none" cap="none" strike="noStrike">
              <a:solidFill>
                <a:srgbClr val="EEEEEE"/>
              </a:solidFill>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9327c62c43_0_0"/>
          <p:cNvSpPr/>
          <p:nvPr/>
        </p:nvSpPr>
        <p:spPr>
          <a:xfrm>
            <a:off x="432000" y="1440000"/>
            <a:ext cx="5264700" cy="61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1"/>
                  </a:ext>
                </a:extLst>
              </a:rPr>
              <a:t>TRKX distribution</a:t>
            </a:r>
            <a:endParaRPr b="1" i="0" sz="3000" u="none" cap="none" strike="noStrike">
              <a:solidFill>
                <a:srgbClr val="EEEEEE"/>
              </a:solidFill>
              <a:latin typeface="Poppins"/>
              <a:ea typeface="Poppins"/>
              <a:cs typeface="Poppins"/>
              <a:sym typeface="Poppins"/>
            </a:endParaRPr>
          </a:p>
        </p:txBody>
      </p:sp>
      <p:sp>
        <p:nvSpPr>
          <p:cNvPr id="140" name="Google Shape;140;g29327c62c43_0_0"/>
          <p:cNvSpPr/>
          <p:nvPr/>
        </p:nvSpPr>
        <p:spPr>
          <a:xfrm>
            <a:off x="360000" y="2304000"/>
            <a:ext cx="6962400" cy="1712700"/>
          </a:xfrm>
          <a:prstGeom prst="rect">
            <a:avLst/>
          </a:prstGeom>
          <a:noFill/>
          <a:ln>
            <a:noFill/>
          </a:ln>
        </p:spPr>
        <p:txBody>
          <a:bodyPr anchorCtr="0" anchor="t" bIns="0" lIns="0" spcFirstLastPara="1" rIns="0" wrap="square" tIns="0">
            <a:noAutofit/>
          </a:bodyPr>
          <a:lstStyle/>
          <a:p>
            <a:pPr indent="-330200" lvl="0" marL="457200" marR="0" rtl="0" algn="l">
              <a:lnSpc>
                <a:spcPct val="120000"/>
              </a:lnSpc>
              <a:spcBef>
                <a:spcPts val="1000"/>
              </a:spcBef>
              <a:spcAft>
                <a:spcPts val="0"/>
              </a:spcAft>
              <a:buClr>
                <a:srgbClr val="E8FF8C"/>
              </a:buClr>
              <a:buSzPts val="1600"/>
              <a:buFont typeface="Roboto"/>
              <a:buChar char="●"/>
            </a:pPr>
            <a:r>
              <a:rPr b="0" i="0" lang="en-GB" sz="1600" u="none" cap="none" strike="noStrike">
                <a:solidFill>
                  <a:srgbClr val="EEEEEE"/>
                </a:solidFill>
                <a:latin typeface="Poppins"/>
                <a:ea typeface="Poppins"/>
                <a:cs typeface="Poppins"/>
                <a:sym typeface="Poppins"/>
              </a:rPr>
              <a:t>The TRKX token distribution </a:t>
            </a:r>
            <a:r>
              <a:rPr b="0" i="0" lang="en-GB" sz="16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2"/>
                  </a:ext>
                </a:extLst>
              </a:rPr>
              <a:t>follow</a:t>
            </a:r>
            <a:r>
              <a:rPr b="0" i="0" lang="en-GB" sz="1600" u="none" cap="none" strike="noStrike">
                <a:solidFill>
                  <a:srgbClr val="EEEEEE"/>
                </a:solidFill>
                <a:latin typeface="Poppins"/>
                <a:ea typeface="Poppins"/>
                <a:cs typeface="Poppins"/>
                <a:sym typeface="Poppins"/>
              </a:rPr>
              <a:t>s industry best practices </a:t>
            </a:r>
            <a:endParaRPr b="0" i="0" sz="1600" u="none" cap="none" strike="noStrike">
              <a:solidFill>
                <a:srgbClr val="EEEEEE"/>
              </a:solidFill>
              <a:latin typeface="Poppins"/>
              <a:ea typeface="Poppins"/>
              <a:cs typeface="Poppins"/>
              <a:sym typeface="Poppins"/>
            </a:endParaRPr>
          </a:p>
          <a:p>
            <a:pPr indent="-330200" lvl="0" marL="457200" marR="0" rtl="0" algn="l">
              <a:lnSpc>
                <a:spcPct val="120000"/>
              </a:lnSpc>
              <a:spcBef>
                <a:spcPts val="1000"/>
              </a:spcBef>
              <a:spcAft>
                <a:spcPts val="0"/>
              </a:spcAft>
              <a:buClr>
                <a:srgbClr val="E8FF8C"/>
              </a:buClr>
              <a:buSzPts val="1600"/>
              <a:buFont typeface="Roboto"/>
              <a:buChar char="●"/>
            </a:pPr>
            <a:r>
              <a:rPr b="0" i="0" lang="en-GB" sz="1600" u="none" cap="none" strike="noStrike">
                <a:solidFill>
                  <a:srgbClr val="EEEEEE"/>
                </a:solidFill>
                <a:latin typeface="Poppins"/>
                <a:ea typeface="Poppins"/>
                <a:cs typeface="Poppins"/>
                <a:sym typeface="Poppins"/>
              </a:rPr>
              <a:t>Our community will receive the largest share and will be incentivized and rewarded with targeted airdrops, discount &amp; referral programs</a:t>
            </a:r>
            <a:endParaRPr b="0" i="0" sz="1600" u="none" cap="none" strike="noStrike">
              <a:solidFill>
                <a:srgbClr val="EEEEEE"/>
              </a:solidFill>
              <a:latin typeface="Poppins"/>
              <a:ea typeface="Poppins"/>
              <a:cs typeface="Poppins"/>
              <a:sym typeface="Poppins"/>
            </a:endParaRPr>
          </a:p>
        </p:txBody>
      </p:sp>
      <p:pic>
        <p:nvPicPr>
          <p:cNvPr id="141" name="Google Shape;141;g29327c62c43_0_0"/>
          <p:cNvPicPr preferRelativeResize="0"/>
          <p:nvPr/>
        </p:nvPicPr>
        <p:blipFill rotWithShape="1">
          <a:blip r:embed="rId3">
            <a:alphaModFix/>
          </a:blip>
          <a:srcRect b="0" l="0" r="0" t="0"/>
          <a:stretch/>
        </p:blipFill>
        <p:spPr>
          <a:xfrm>
            <a:off x="588600" y="5425099"/>
            <a:ext cx="6503942" cy="5135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29327c62c43_0_66"/>
          <p:cNvSpPr/>
          <p:nvPr/>
        </p:nvSpPr>
        <p:spPr>
          <a:xfrm>
            <a:off x="432000" y="1440000"/>
            <a:ext cx="5749800" cy="559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rPr b="1" i="0" lang="en-GB" sz="30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3"/>
                  </a:ext>
                </a:extLst>
              </a:rPr>
              <a:t>TRKX issuance schedule</a:t>
            </a:r>
            <a:endParaRPr b="1" i="0" sz="3000" u="none" cap="none" strike="noStrike">
              <a:solidFill>
                <a:srgbClr val="EEEEEE"/>
              </a:solidFill>
              <a:latin typeface="Poppins"/>
              <a:ea typeface="Poppins"/>
              <a:cs typeface="Poppins"/>
              <a:sym typeface="Poppins"/>
            </a:endParaRPr>
          </a:p>
        </p:txBody>
      </p:sp>
      <p:sp>
        <p:nvSpPr>
          <p:cNvPr id="147" name="Google Shape;147;g29327c62c43_0_66"/>
          <p:cNvSpPr/>
          <p:nvPr/>
        </p:nvSpPr>
        <p:spPr>
          <a:xfrm>
            <a:off x="360000" y="2304000"/>
            <a:ext cx="6962400" cy="1693800"/>
          </a:xfrm>
          <a:prstGeom prst="rect">
            <a:avLst/>
          </a:prstGeom>
          <a:noFill/>
          <a:ln>
            <a:noFill/>
          </a:ln>
        </p:spPr>
        <p:txBody>
          <a:bodyPr anchorCtr="0" anchor="t" bIns="0" lIns="0" spcFirstLastPara="1" rIns="0" wrap="square" tIns="0">
            <a:noAutofit/>
          </a:bodyPr>
          <a:lstStyle/>
          <a:p>
            <a:pPr indent="-330200" lvl="0" marL="457200" marR="0" rtl="0" algn="l">
              <a:lnSpc>
                <a:spcPct val="120000"/>
              </a:lnSpc>
              <a:spcBef>
                <a:spcPts val="1000"/>
              </a:spcBef>
              <a:spcAft>
                <a:spcPts val="0"/>
              </a:spcAft>
              <a:buClr>
                <a:srgbClr val="E8FF8C"/>
              </a:buClr>
              <a:buSzPts val="1600"/>
              <a:buFont typeface="Roboto"/>
              <a:buChar char="●"/>
            </a:pPr>
            <a:r>
              <a:rPr b="0" i="0" lang="en-GB" sz="1600" u="none" cap="none" strike="noStrike">
                <a:solidFill>
                  <a:srgbClr val="EEEEEE"/>
                </a:solidFill>
                <a:latin typeface="Poppins"/>
                <a:ea typeface="Poppins"/>
                <a:cs typeface="Poppins"/>
                <a:sym typeface="Poppins"/>
              </a:rPr>
              <a:t>To align individual interests with the long term success of Trakx, our team members will undergo the longest vesting period of 36 months</a:t>
            </a:r>
            <a:endParaRPr b="0" i="0" sz="1600" u="none" cap="none" strike="noStrike">
              <a:solidFill>
                <a:srgbClr val="000000"/>
              </a:solidFill>
              <a:latin typeface="Arial"/>
              <a:ea typeface="Arial"/>
              <a:cs typeface="Arial"/>
              <a:sym typeface="Arial"/>
            </a:endParaRPr>
          </a:p>
          <a:p>
            <a:pPr indent="-330200" lvl="0" marL="457200" marR="0" rtl="0" algn="l">
              <a:lnSpc>
                <a:spcPct val="120000"/>
              </a:lnSpc>
              <a:spcBef>
                <a:spcPts val="1000"/>
              </a:spcBef>
              <a:spcAft>
                <a:spcPts val="0"/>
              </a:spcAft>
              <a:buClr>
                <a:srgbClr val="E8FF8C"/>
              </a:buClr>
              <a:buSzPts val="1600"/>
              <a:buFont typeface="Roboto"/>
              <a:buChar char="●"/>
            </a:pPr>
            <a:r>
              <a:rPr b="0" i="0" lang="en-GB" sz="1600" u="none" cap="none" strike="noStrike">
                <a:solidFill>
                  <a:srgbClr val="EEEEEE"/>
                </a:solidFill>
                <a:latin typeface="Poppins"/>
                <a:ea typeface="Poppins"/>
                <a:cs typeface="Poppins"/>
                <a:sym typeface="Poppins"/>
              </a:rPr>
              <a:t>Vesting from investors in the private sale </a:t>
            </a:r>
            <a:r>
              <a:rPr b="0" i="0" lang="en-GB" sz="16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4"/>
                  </a:ext>
                </a:extLst>
              </a:rPr>
              <a:t>will </a:t>
            </a:r>
            <a:r>
              <a:rPr b="0" i="0" lang="en-GB" sz="1600" u="none" cap="none" strike="noStrike">
                <a:solidFill>
                  <a:srgbClr val="EEEEEE"/>
                </a:solidFill>
                <a:latin typeface="Poppins"/>
                <a:ea typeface="Poppins"/>
                <a:cs typeface="Poppins"/>
                <a:sym typeface="Poppins"/>
              </a:rPr>
              <a:t>range from 6 to 18 months</a:t>
            </a:r>
            <a:endParaRPr b="0" i="0" sz="1600" u="none" cap="none" strike="noStrike">
              <a:solidFill>
                <a:srgbClr val="000000"/>
              </a:solidFill>
              <a:latin typeface="Arial"/>
              <a:ea typeface="Arial"/>
              <a:cs typeface="Arial"/>
              <a:sym typeface="Arial"/>
            </a:endParaRPr>
          </a:p>
          <a:p>
            <a:pPr indent="-330200" lvl="0" marL="457200" marR="0" rtl="0" algn="l">
              <a:lnSpc>
                <a:spcPct val="120000"/>
              </a:lnSpc>
              <a:spcBef>
                <a:spcPts val="1000"/>
              </a:spcBef>
              <a:spcAft>
                <a:spcPts val="0"/>
              </a:spcAft>
              <a:buClr>
                <a:srgbClr val="E8FF8C"/>
              </a:buClr>
              <a:buSzPts val="1600"/>
              <a:buFont typeface="Roboto"/>
              <a:buChar char="●"/>
            </a:pPr>
            <a:r>
              <a:rPr b="0" i="0" lang="en-GB" sz="1600" u="none" cap="none" strike="noStrike">
                <a:solidFill>
                  <a:srgbClr val="EEEEEE"/>
                </a:solidFill>
                <a:latin typeface="Poppins"/>
                <a:ea typeface="Poppins"/>
                <a:cs typeface="Poppins"/>
                <a:sym typeface="Poppins"/>
                <a:extLst>
                  <a:ext uri="http://customooxmlschemas.google.com/">
                    <go:slidesCustomData xmlns:go="http://customooxmlschemas.google.com/" textRoundtripDataId="15"/>
                  </a:ext>
                </a:extLst>
              </a:rPr>
              <a:t>Tokens will be gradually distributed to the community over 8 years, ensuring a smooth project decentralization</a:t>
            </a:r>
            <a:endParaRPr b="0" i="0" sz="1600" u="none" cap="none" strike="noStrike">
              <a:solidFill>
                <a:srgbClr val="EEEEEE"/>
              </a:solidFill>
              <a:latin typeface="Poppins"/>
              <a:ea typeface="Poppins"/>
              <a:cs typeface="Poppins"/>
              <a:sym typeface="Poppins"/>
            </a:endParaRPr>
          </a:p>
        </p:txBody>
      </p:sp>
      <p:pic>
        <p:nvPicPr>
          <p:cNvPr id="148" name="Google Shape;148;g29327c62c43_0_66"/>
          <p:cNvPicPr preferRelativeResize="0"/>
          <p:nvPr/>
        </p:nvPicPr>
        <p:blipFill rotWithShape="1">
          <a:blip r:embed="rId3">
            <a:alphaModFix/>
          </a:blip>
          <a:srcRect b="4702" l="0" r="0" t="4693"/>
          <a:stretch/>
        </p:blipFill>
        <p:spPr>
          <a:xfrm>
            <a:off x="287988" y="5369350"/>
            <a:ext cx="6962232" cy="43277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g25dfca499f7_0_202"/>
          <p:cNvPicPr preferRelativeResize="0"/>
          <p:nvPr/>
        </p:nvPicPr>
        <p:blipFill>
          <a:blip r:embed="rId3">
            <a:alphaModFix/>
          </a:blip>
          <a:stretch>
            <a:fillRect/>
          </a:stretch>
        </p:blipFill>
        <p:spPr>
          <a:xfrm>
            <a:off x="3139265" y="6994018"/>
            <a:ext cx="4321113" cy="3573696"/>
          </a:xfrm>
          <a:prstGeom prst="rect">
            <a:avLst/>
          </a:prstGeom>
          <a:noFill/>
          <a:ln>
            <a:noFill/>
          </a:ln>
        </p:spPr>
      </p:pic>
      <p:sp>
        <p:nvSpPr>
          <p:cNvPr id="154" name="Google Shape;154;g25dfca499f7_0_202"/>
          <p:cNvSpPr txBox="1"/>
          <p:nvPr/>
        </p:nvSpPr>
        <p:spPr>
          <a:xfrm>
            <a:off x="431981" y="1439973"/>
            <a:ext cx="5543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rgbClr val="EEEEEE"/>
                </a:solidFill>
                <a:latin typeface="Poppins"/>
                <a:ea typeface="Poppins"/>
                <a:cs typeface="Poppins"/>
                <a:sym typeface="Poppins"/>
                <a:extLst>
                  <a:ext uri="http://customooxmlschemas.google.com/">
                    <go:slidesCustomData xmlns:go="http://customooxmlschemas.google.com/" textRoundtripDataId="16"/>
                  </a:ext>
                </a:extLst>
              </a:rPr>
              <a:t>TRKX </a:t>
            </a:r>
            <a:r>
              <a:rPr b="1" lang="en-GB" sz="3000">
                <a:solidFill>
                  <a:srgbClr val="EEEEEE"/>
                </a:solidFill>
                <a:latin typeface="Poppins"/>
                <a:ea typeface="Poppins"/>
                <a:cs typeface="Poppins"/>
                <a:sym typeface="Poppins"/>
                <a:extLst>
                  <a:ext uri="http://customooxmlschemas.google.com/">
                    <go:slidesCustomData xmlns:go="http://customooxmlschemas.google.com/" textRoundtripDataId="17"/>
                  </a:ext>
                </a:extLst>
              </a:rPr>
              <a:t>use of proceeds</a:t>
            </a:r>
            <a:endParaRPr b="1" sz="3000">
              <a:solidFill>
                <a:srgbClr val="EEEEEE"/>
              </a:solidFill>
              <a:latin typeface="Poppins"/>
              <a:ea typeface="Poppins"/>
              <a:cs typeface="Poppins"/>
              <a:sym typeface="Poppins"/>
            </a:endParaRPr>
          </a:p>
        </p:txBody>
      </p:sp>
      <p:pic>
        <p:nvPicPr>
          <p:cNvPr id="155" name="Google Shape;155;g25dfca499f7_0_202"/>
          <p:cNvPicPr preferRelativeResize="0"/>
          <p:nvPr/>
        </p:nvPicPr>
        <p:blipFill rotWithShape="1">
          <a:blip r:embed="rId4">
            <a:alphaModFix/>
          </a:blip>
          <a:srcRect b="0" l="0" r="0" t="0"/>
          <a:stretch/>
        </p:blipFill>
        <p:spPr>
          <a:xfrm>
            <a:off x="457180" y="3153241"/>
            <a:ext cx="6848353" cy="475504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Gabriel Rebibo</dc:creator>
</cp:coreProperties>
</file>